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66" r:id="rId2"/>
    <p:sldId id="256" r:id="rId3"/>
    <p:sldId id="261" r:id="rId4"/>
    <p:sldId id="269" r:id="rId5"/>
    <p:sldId id="260" r:id="rId6"/>
    <p:sldId id="268" r:id="rId7"/>
    <p:sldId id="270" r:id="rId8"/>
    <p:sldId id="265" r:id="rId9"/>
    <p:sldId id="262" r:id="rId10"/>
    <p:sldId id="263" r:id="rId11"/>
    <p:sldId id="264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yank Tahilramani" initials="MT" lastIdx="1" clrIdx="0">
    <p:extLst/>
  </p:cmAuthor>
  <p:cmAuthor id="2" name="Mayank Tahilramani" initials="MT [2]" lastIdx="1" clrIdx="1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248"/>
    <p:restoredTop sz="72016"/>
  </p:normalViewPr>
  <p:slideViewPr>
    <p:cSldViewPr snapToGrid="0" snapToObjects="1">
      <p:cViewPr varScale="1">
        <p:scale>
          <a:sx n="89" d="100"/>
          <a:sy n="89" d="100"/>
        </p:scale>
        <p:origin x="19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commentAuthors" Target="commentAuthors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57CF05-9988-774E-BA30-EDFCAF0CF914}" type="datetimeFigureOut">
              <a:rPr lang="en-US" smtClean="0"/>
              <a:t>11/7/17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1CA530-C0B7-344A-B7BA-00070F7A2D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609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1: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arp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mr-IN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–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</a:t>
            </a:r>
          </a:p>
          <a:p>
            <a:pPr fontAlgn="base"/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2: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Client : “ping 192.168.13.11”</a:t>
            </a:r>
          </a:p>
          <a:p>
            <a:pPr fontAlgn="base"/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SSL CERT</a:t>
            </a:r>
          </a:p>
          <a:p>
            <a:pPr fontAlgn="base"/>
            <a:r>
              <a:rPr lang="en-US" dirty="0" smtClean="0"/>
              <a:t>echo | </a:t>
            </a:r>
            <a:r>
              <a:rPr lang="en-US" dirty="0" err="1" smtClean="0"/>
              <a:t>openssl</a:t>
            </a:r>
            <a:r>
              <a:rPr lang="en-US" dirty="0" smtClean="0"/>
              <a:t> </a:t>
            </a:r>
            <a:r>
              <a:rPr lang="en-US" dirty="0" err="1" smtClean="0"/>
              <a:t>s_client</a:t>
            </a:r>
            <a:r>
              <a:rPr lang="en-US" dirty="0" smtClean="0"/>
              <a:t> -</a:t>
            </a:r>
            <a:r>
              <a:rPr lang="en-US" dirty="0" err="1" smtClean="0"/>
              <a:t>showcerts</a:t>
            </a:r>
            <a:r>
              <a:rPr lang="en-US" dirty="0" smtClean="0"/>
              <a:t> -</a:t>
            </a:r>
            <a:r>
              <a:rPr lang="en-US" dirty="0" err="1" smtClean="0"/>
              <a:t>servername</a:t>
            </a:r>
            <a:r>
              <a:rPr lang="en-US" dirty="0" smtClean="0"/>
              <a:t> </a:t>
            </a:r>
            <a:r>
              <a:rPr lang="en-US" dirty="0" err="1" smtClean="0"/>
              <a:t>gnupg.org</a:t>
            </a:r>
            <a:r>
              <a:rPr lang="en-US" dirty="0" smtClean="0"/>
              <a:t> -connect gnupg.org:443 2&gt;/dev/null | </a:t>
            </a:r>
            <a:r>
              <a:rPr lang="en-US" dirty="0" err="1" smtClean="0"/>
              <a:t>openssl</a:t>
            </a:r>
            <a:r>
              <a:rPr lang="en-US" dirty="0" smtClean="0"/>
              <a:t> x509 -inform </a:t>
            </a:r>
            <a:r>
              <a:rPr lang="en-US" dirty="0" err="1" smtClean="0"/>
              <a:t>pem</a:t>
            </a:r>
            <a:r>
              <a:rPr lang="en-US" dirty="0" smtClean="0"/>
              <a:t> -</a:t>
            </a:r>
            <a:r>
              <a:rPr lang="en-US" dirty="0" err="1" smtClean="0"/>
              <a:t>noout</a:t>
            </a:r>
            <a:r>
              <a:rPr lang="en-US" dirty="0" smtClean="0"/>
              <a:t> -text </a:t>
            </a:r>
            <a:br>
              <a:rPr lang="en-US" dirty="0" smtClean="0"/>
            </a:b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your example you have PC1 (10.0.0.1) connected to fa0/1 and PC2 (10.0.0.2) connected to fa0/2, imagine a ping request from PC1 to PC2 in this scenario.</a:t>
            </a: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  PC1 - ping 10.0.0.2, PC1 does not currently have an entry in the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arp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table for this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ip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address so it sends a broadcast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arp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request, asking "who has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ip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address 10.0.0.2? what is your mac address"</a:t>
            </a: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  SW1 sees this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arp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request, the first thing it does is make an entry in it's mac-address table for PC1's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ip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mac translation and marks it reachable via fa0/1.  Now SW2 forwards the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arp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broadcast out every other available port, except the port on which it was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recieved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(this action is know as flooding)</a:t>
            </a: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3.  PC2 sees the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arp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broadcast and replies with an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arp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unicast response to PC1 containing PC2's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ip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address and mac-address.</a:t>
            </a: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4.  SW2 sees this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arp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response so it makes an entry in it's mac-address table for PC2's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ip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mac translation, and marks it reachable via fa0/2.</a:t>
            </a:r>
          </a:p>
          <a:p>
            <a:pPr fontAlgn="base"/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Example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"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show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arp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". The IP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address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matched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Mac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Address</a:t>
            </a:r>
            <a:endParaRPr lang="de-DE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pPr fontAlgn="base"/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Internet  192.168.200.3           3   0007.dddd.abc2  ARPA   Vlan4</a:t>
            </a:r>
            <a:b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Internet  192.168.200.10          6   000a.bbbb.a5ba  ARPA   Vlan4</a:t>
            </a:r>
            <a:b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Internet  192.168.200.17          -   0014.cccc.6c7b  ARPA   Vlan5</a:t>
            </a:r>
            <a:b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Internet  192.168.200.25        208   0005.aaaa.3b5a  ARPA   Vlan5</a:t>
            </a:r>
          </a:p>
          <a:p>
            <a:pPr fontAlgn="base"/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pPr fontAlgn="base"/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pPr fontAlgn="base"/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pPr fontAlgn="base"/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mac-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address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table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Maps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Mac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Addresses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Physical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Ports on a Switch</a:t>
            </a:r>
          </a:p>
          <a:p>
            <a:pPr fontAlgn="base"/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pPr fontAlgn="base"/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Example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"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show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mac-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address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table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 The Mac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address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matched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port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Number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pPr fontAlgn="base"/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MAC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Address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                                     Port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MAC was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learned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</a:t>
            </a:r>
          </a:p>
          <a:p>
            <a:pPr fontAlgn="base"/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pPr fontAlgn="base"/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0021.d837.a6fc          Dynamic       1     FastEthernet3</a:t>
            </a:r>
            <a:b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0007.95dc.04c1          Dynamic       4     FastEthernet2</a:t>
            </a:r>
          </a:p>
          <a:p>
            <a:pPr fontAlgn="base"/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000a.95b0.a5aa          Dynamic       4     FastEthernet0</a:t>
            </a:r>
          </a:p>
          <a:p>
            <a:pPr fontAlgn="base"/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5..  PC1 eventually get the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arp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response from PC2 and packages the initial ping request with the correct mac-address for PC2</a:t>
            </a: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L2 switch generally only has an IP address for remote management purposes and it is assigned to a virtual interface (such as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vlan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1).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1CA530-C0B7-344A-B7BA-00070F7A2D3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5092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your example you have PC1 (10.0.0.1) connected to fa0/1 and PC2 (10.0.0.2) connected to fa0/2, imagine a ping request from PC1 to PC2 in this scenario.</a:t>
            </a: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  PC1 - ping 10.0.0.2, PC1 does not currently have an entry in the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arp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table for this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ip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address so it sends a broadcast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arp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request, asking "who has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ip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address 10.0.0.2? what is your mac address"</a:t>
            </a: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  SW1 sees this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arp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request, the first thing it does is make an entry in it's mac-address table for PC1's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ip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mac translation and marks it reachable via fa0/1.  Now SW2 forwards the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arp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broadcast out every other available port, except the port on which it was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recieved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(this action is know as flooding)</a:t>
            </a: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3.  PC2 sees the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arp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broadcast and replies with an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arp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unicast response to PC1 containing PC2's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ip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address and mac-address.</a:t>
            </a: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4.  SW2 sees this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arp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response so it makes an entry in it's mac-address table for PC2's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ip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mac translation, and marks it reachable via fa0/2.</a:t>
            </a:r>
          </a:p>
          <a:p>
            <a:pPr fontAlgn="base"/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Example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"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show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arp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". The IP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address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matched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Mac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Address</a:t>
            </a:r>
            <a:endParaRPr lang="de-DE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pPr fontAlgn="base"/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Internet  192.168.200.3           3   0007.dddd.abc2  ARPA   Vlan4</a:t>
            </a:r>
            <a:b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Internet  192.168.200.10          6   000a.bbbb.a5ba  ARPA   Vlan4</a:t>
            </a:r>
            <a:b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Internet  192.168.200.17          -   0014.cccc.6c7b  ARPA   Vlan5</a:t>
            </a:r>
            <a:b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Internet  192.168.200.25        208   0005.aaaa.3b5a  ARPA   Vlan5</a:t>
            </a:r>
          </a:p>
          <a:p>
            <a:pPr fontAlgn="base"/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pPr fontAlgn="base"/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pPr fontAlgn="base"/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pPr fontAlgn="base"/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mac-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address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table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Maps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Mac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Addresses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Physical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Ports on a Switch</a:t>
            </a:r>
          </a:p>
          <a:p>
            <a:pPr fontAlgn="base"/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pPr fontAlgn="base"/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Example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"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show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mac-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address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table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 The Mac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address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matched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port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Number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pPr fontAlgn="base"/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MAC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Address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                                     Port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MAC was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learned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</a:t>
            </a:r>
          </a:p>
          <a:p>
            <a:pPr fontAlgn="base"/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pPr fontAlgn="base"/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0021.d837.a6fc          Dynamic       1     FastEthernet3</a:t>
            </a:r>
            <a:b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0007.95dc.04c1          Dynamic       4     FastEthernet2</a:t>
            </a:r>
          </a:p>
          <a:p>
            <a:pPr fontAlgn="base"/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000a.95b0.a5aa          Dynamic       4     FastEthernet0</a:t>
            </a:r>
          </a:p>
          <a:p>
            <a:pPr fontAlgn="base"/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5..  PC1 eventually get the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arp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response from PC2 and packages the initial ping request with the correct mac-address for PC2</a:t>
            </a: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L2 switch generally only has an IP address for remote management purposes and it is assigned to a virtual interface (such as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vlan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1).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1CA530-C0B7-344A-B7BA-00070F7A2D3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3053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Summary of</a:t>
            </a:r>
            <a:r>
              <a:rPr lang="en-US" baseline="0" dirty="0" smtClean="0"/>
              <a:t> activities : </a:t>
            </a:r>
          </a:p>
          <a:p>
            <a:endParaRPr lang="en-US" baseline="0" dirty="0" smtClean="0"/>
          </a:p>
          <a:p>
            <a:r>
              <a:rPr lang="en-US" b="1" baseline="0" dirty="0" smtClean="0"/>
              <a:t>On Client: </a:t>
            </a:r>
          </a:p>
          <a:p>
            <a:r>
              <a:rPr lang="en-US" baseline="0" dirty="0" smtClean="0"/>
              <a:t> - </a:t>
            </a:r>
            <a:r>
              <a:rPr lang="en-US" baseline="0" dirty="0" err="1" smtClean="0"/>
              <a:t>arp</a:t>
            </a:r>
            <a:r>
              <a:rPr lang="en-US" baseline="0" dirty="0" smtClean="0"/>
              <a:t> -n</a:t>
            </a:r>
          </a:p>
          <a:p>
            <a:r>
              <a:rPr lang="en-US" baseline="0" dirty="0" smtClean="0"/>
              <a:t> - ping 8.8.8.8</a:t>
            </a:r>
          </a:p>
          <a:p>
            <a:r>
              <a:rPr lang="en-US" baseline="0" dirty="0" smtClean="0"/>
              <a:t> - traceroute 8.8.8.8</a:t>
            </a:r>
          </a:p>
          <a:p>
            <a:r>
              <a:rPr lang="en-US" baseline="0" dirty="0" smtClean="0"/>
              <a:t> - </a:t>
            </a:r>
            <a:r>
              <a:rPr lang="en-US" baseline="0" dirty="0" err="1" smtClean="0"/>
              <a:t>netstat</a:t>
            </a:r>
            <a:r>
              <a:rPr lang="en-US" baseline="0" dirty="0" smtClean="0"/>
              <a:t> -</a:t>
            </a:r>
            <a:r>
              <a:rPr lang="en-US" baseline="0" dirty="0" err="1" smtClean="0"/>
              <a:t>rn</a:t>
            </a:r>
            <a:endParaRPr lang="en-US" baseline="0" dirty="0" smtClean="0"/>
          </a:p>
          <a:p>
            <a:r>
              <a:rPr lang="en-US" baseline="0" dirty="0" smtClean="0"/>
              <a:t> - curl http://</a:t>
            </a:r>
            <a:r>
              <a:rPr lang="en-US" baseline="0" dirty="0" err="1" smtClean="0"/>
              <a:t>ping.sl.americasreadiness.com</a:t>
            </a:r>
            <a:endParaRPr lang="en-US" baseline="0" dirty="0" smtClean="0"/>
          </a:p>
          <a:p>
            <a:endParaRPr lang="en-US" baseline="0" dirty="0" smtClean="0"/>
          </a:p>
          <a:p>
            <a:pPr marL="228600" indent="-228600">
              <a:buAutoNum type="arabicPeriod"/>
            </a:pPr>
            <a:r>
              <a:rPr lang="en-US" b="1" baseline="0" dirty="0" smtClean="0"/>
              <a:t>Modify routes on Client : </a:t>
            </a:r>
          </a:p>
          <a:p>
            <a:pPr marL="685800" lvl="1" indent="-228600">
              <a:buAutoNum type="arabicPeriod"/>
            </a:pPr>
            <a:r>
              <a:rPr lang="en-US" dirty="0" smtClean="0"/>
              <a:t>route del -net 0.0.0.0 </a:t>
            </a:r>
            <a:r>
              <a:rPr lang="en-US" dirty="0" err="1" smtClean="0"/>
              <a:t>gw</a:t>
            </a:r>
            <a:r>
              <a:rPr lang="en-US" dirty="0" smtClean="0"/>
              <a:t> 192.168.13.1 netmask 0.0.0.0 dev eth0</a:t>
            </a:r>
          </a:p>
          <a:p>
            <a:pPr marL="685800" lvl="1" indent="-228600">
              <a:buAutoNum type="arabicPeriod"/>
            </a:pPr>
            <a:r>
              <a:rPr lang="en-US" dirty="0" smtClean="0"/>
              <a:t>route add -net 0.0.0.0/0 </a:t>
            </a:r>
            <a:r>
              <a:rPr lang="en-US" dirty="0" err="1" smtClean="0"/>
              <a:t>gw</a:t>
            </a:r>
            <a:r>
              <a:rPr lang="en-US" dirty="0" smtClean="0"/>
              <a:t> 192.168.13.10 dev eth0</a:t>
            </a:r>
          </a:p>
          <a:p>
            <a:pPr marL="1143000" marR="0" lvl="2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 smtClean="0"/>
              <a:t>OR route add -net 192.168.14.0/24 </a:t>
            </a:r>
            <a:r>
              <a:rPr lang="en-US" dirty="0" err="1" smtClean="0"/>
              <a:t>gw</a:t>
            </a:r>
            <a:r>
              <a:rPr lang="en-US" dirty="0" smtClean="0"/>
              <a:t> 192.168.13.10 dev eth0</a:t>
            </a:r>
          </a:p>
          <a:p>
            <a:pPr marL="1600200" marR="0" lvl="3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 smtClean="0"/>
              <a:t>ASK</a:t>
            </a:r>
            <a:r>
              <a:rPr lang="en-US" baseline="0" dirty="0" smtClean="0"/>
              <a:t> : what’s the difference?</a:t>
            </a:r>
          </a:p>
          <a:p>
            <a:pPr marL="1600200" marR="0" lvl="3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US" dirty="0" smtClean="0"/>
          </a:p>
          <a:p>
            <a:pPr marL="228600" lvl="0" indent="-228600">
              <a:buAutoNum type="arabicPeriod"/>
            </a:pPr>
            <a:r>
              <a:rPr lang="en-US" b="1" dirty="0" smtClean="0"/>
              <a:t>Modify</a:t>
            </a:r>
            <a:r>
              <a:rPr lang="en-US" b="1" baseline="0" dirty="0" smtClean="0"/>
              <a:t> routed on Server: </a:t>
            </a:r>
          </a:p>
          <a:p>
            <a:pPr marL="685800" lvl="1" indent="-228600">
              <a:buAutoNum type="arabicPeriod"/>
            </a:pPr>
            <a:r>
              <a:rPr lang="en-US" dirty="0" smtClean="0"/>
              <a:t>route del -net 0.0.0.0 </a:t>
            </a:r>
            <a:r>
              <a:rPr lang="en-US" dirty="0" err="1" smtClean="0"/>
              <a:t>gw</a:t>
            </a:r>
            <a:r>
              <a:rPr lang="en-US" dirty="0" smtClean="0"/>
              <a:t> 192.168.14.1 netmask 0.0.0.0 dev eth0</a:t>
            </a:r>
          </a:p>
          <a:p>
            <a:pPr marL="685800" lvl="1" indent="-228600">
              <a:buAutoNum type="arabicPeriod"/>
            </a:pPr>
            <a:r>
              <a:rPr lang="en-US" dirty="0" smtClean="0"/>
              <a:t>route add -net 0.0.0.0/0 </a:t>
            </a:r>
            <a:r>
              <a:rPr lang="en-US" dirty="0" err="1" smtClean="0"/>
              <a:t>gw</a:t>
            </a:r>
            <a:r>
              <a:rPr lang="en-US" dirty="0" smtClean="0"/>
              <a:t> 192.168.14.10 dev eth0</a:t>
            </a:r>
          </a:p>
          <a:p>
            <a:pPr marL="1143000" marR="0" lvl="2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 smtClean="0"/>
              <a:t>OR route add -net 192.168.13.0/24 </a:t>
            </a:r>
            <a:r>
              <a:rPr lang="en-US" dirty="0" err="1" smtClean="0"/>
              <a:t>gw</a:t>
            </a:r>
            <a:r>
              <a:rPr lang="en-US" dirty="0" smtClean="0"/>
              <a:t> 192.168.14.10 dev eth0</a:t>
            </a:r>
          </a:p>
          <a:p>
            <a:pPr marL="1600200" marR="0" lvl="3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 smtClean="0"/>
              <a:t>ASK</a:t>
            </a:r>
            <a:r>
              <a:rPr lang="en-US" baseline="0" dirty="0" smtClean="0"/>
              <a:t> : what’s the difference?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US" baseline="0" dirty="0" smtClean="0"/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baseline="0" dirty="0" smtClean="0"/>
              <a:t>Packet capture on the Router for PING traffic and CURL traffic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1CA530-C0B7-344A-B7BA-00070F7A2D3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1627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1CA530-C0B7-344A-B7BA-00070F7A2D3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3579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1CA530-C0B7-344A-B7BA-00070F7A2D3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6370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</a:t>
            </a:r>
            <a:r>
              <a:rPr lang="en-US" baseline="0" dirty="0" smtClean="0"/>
              <a:t> </a:t>
            </a:r>
            <a:r>
              <a:rPr lang="en-US" dirty="0" smtClean="0"/>
              <a:t>activities. Current Docker set</a:t>
            </a:r>
            <a:r>
              <a:rPr lang="en-US" baseline="0" dirty="0" smtClean="0"/>
              <a:t> up is broken for CPX proxy in two arm mode.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Only discussion covering : </a:t>
            </a:r>
          </a:p>
          <a:p>
            <a:endParaRPr lang="en-US" baseline="0" dirty="0" smtClean="0"/>
          </a:p>
          <a:p>
            <a:r>
              <a:rPr lang="en-US" baseline="0" dirty="0" smtClean="0"/>
              <a:t>- NS IP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VIP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1CA530-C0B7-344A-B7BA-00070F7A2D3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6941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Summary of</a:t>
            </a:r>
            <a:r>
              <a:rPr lang="en-US" baseline="0" dirty="0" smtClean="0"/>
              <a:t> activities : </a:t>
            </a:r>
          </a:p>
          <a:p>
            <a:endParaRPr lang="en-US" baseline="0" dirty="0" smtClean="0"/>
          </a:p>
          <a:p>
            <a:r>
              <a:rPr lang="en-US" b="1" baseline="0" dirty="0" smtClean="0"/>
              <a:t>On Client: </a:t>
            </a:r>
          </a:p>
          <a:p>
            <a:r>
              <a:rPr lang="en-US" baseline="0" dirty="0" smtClean="0"/>
              <a:t> - </a:t>
            </a:r>
            <a:r>
              <a:rPr lang="en-US" baseline="0" dirty="0" err="1" smtClean="0"/>
              <a:t>arp</a:t>
            </a:r>
            <a:r>
              <a:rPr lang="en-US" baseline="0" dirty="0" smtClean="0"/>
              <a:t> -n</a:t>
            </a:r>
          </a:p>
          <a:p>
            <a:r>
              <a:rPr lang="en-US" baseline="0" dirty="0" smtClean="0"/>
              <a:t> - ping 8.8.8.8</a:t>
            </a:r>
          </a:p>
          <a:p>
            <a:r>
              <a:rPr lang="en-US" baseline="0" dirty="0" smtClean="0"/>
              <a:t> - traceroute 8.8.8.8</a:t>
            </a:r>
          </a:p>
          <a:p>
            <a:r>
              <a:rPr lang="en-US" baseline="0" dirty="0" smtClean="0"/>
              <a:t> - </a:t>
            </a:r>
            <a:r>
              <a:rPr lang="en-US" baseline="0" dirty="0" err="1" smtClean="0"/>
              <a:t>netstat</a:t>
            </a:r>
            <a:r>
              <a:rPr lang="en-US" baseline="0" dirty="0" smtClean="0"/>
              <a:t> -</a:t>
            </a:r>
            <a:r>
              <a:rPr lang="en-US" baseline="0" dirty="0" err="1" smtClean="0"/>
              <a:t>rn</a:t>
            </a:r>
            <a:endParaRPr lang="en-US" baseline="0" dirty="0" smtClean="0"/>
          </a:p>
          <a:p>
            <a:r>
              <a:rPr lang="en-US" baseline="0" dirty="0" smtClean="0"/>
              <a:t> - curl http://</a:t>
            </a:r>
            <a:r>
              <a:rPr lang="en-US" baseline="0" dirty="0" err="1" smtClean="0"/>
              <a:t>ping.sl.americasreadiness.com</a:t>
            </a:r>
            <a:endParaRPr lang="en-US" baseline="0" dirty="0" smtClean="0"/>
          </a:p>
          <a:p>
            <a:endParaRPr lang="en-US" baseline="0" dirty="0" smtClean="0"/>
          </a:p>
          <a:p>
            <a:pPr marL="228600" indent="-228600">
              <a:buAutoNum type="arabicPeriod"/>
            </a:pPr>
            <a:r>
              <a:rPr lang="en-US" b="1" baseline="0" dirty="0" smtClean="0"/>
              <a:t>Modify routes on Client : </a:t>
            </a:r>
          </a:p>
          <a:p>
            <a:pPr marL="685800" lvl="1" indent="-228600">
              <a:buAutoNum type="arabicPeriod"/>
            </a:pPr>
            <a:r>
              <a:rPr lang="en-US" dirty="0" smtClean="0"/>
              <a:t>route del -net 0.0.0.0 </a:t>
            </a:r>
            <a:r>
              <a:rPr lang="en-US" dirty="0" err="1" smtClean="0"/>
              <a:t>gw</a:t>
            </a:r>
            <a:r>
              <a:rPr lang="en-US" dirty="0" smtClean="0"/>
              <a:t> 192.168.13.1 netmask 0.0.0.0 dev eth0</a:t>
            </a:r>
          </a:p>
          <a:p>
            <a:pPr marL="685800" lvl="1" indent="-228600">
              <a:buAutoNum type="arabicPeriod"/>
            </a:pPr>
            <a:r>
              <a:rPr lang="en-US" dirty="0" smtClean="0"/>
              <a:t>route add -net 0.0.0.0/0 </a:t>
            </a:r>
            <a:r>
              <a:rPr lang="en-US" dirty="0" err="1" smtClean="0"/>
              <a:t>gw</a:t>
            </a:r>
            <a:r>
              <a:rPr lang="en-US" dirty="0" smtClean="0"/>
              <a:t> 192.168.13.10 dev eth0</a:t>
            </a:r>
          </a:p>
          <a:p>
            <a:pPr marL="1143000" marR="0" lvl="2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 smtClean="0"/>
              <a:t>OR route add -net 192.168.14.0/24 </a:t>
            </a:r>
            <a:r>
              <a:rPr lang="en-US" dirty="0" err="1" smtClean="0"/>
              <a:t>gw</a:t>
            </a:r>
            <a:r>
              <a:rPr lang="en-US" dirty="0" smtClean="0"/>
              <a:t> 192.168.13.10 dev eth0</a:t>
            </a:r>
          </a:p>
          <a:p>
            <a:pPr marL="1600200" marR="0" lvl="3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 smtClean="0"/>
              <a:t>ASK</a:t>
            </a:r>
            <a:r>
              <a:rPr lang="en-US" baseline="0" dirty="0" smtClean="0"/>
              <a:t> : what’s the difference?</a:t>
            </a:r>
          </a:p>
          <a:p>
            <a:pPr marL="1600200" marR="0" lvl="3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US" dirty="0" smtClean="0"/>
          </a:p>
          <a:p>
            <a:pPr marL="228600" lvl="0" indent="-228600">
              <a:buAutoNum type="arabicPeriod"/>
            </a:pPr>
            <a:r>
              <a:rPr lang="en-US" b="1" dirty="0" smtClean="0"/>
              <a:t>Modify</a:t>
            </a:r>
            <a:r>
              <a:rPr lang="en-US" b="1" baseline="0" dirty="0" smtClean="0"/>
              <a:t> routes on Server-a and Server-b: </a:t>
            </a:r>
          </a:p>
          <a:p>
            <a:pPr marL="685800" lvl="1" indent="-228600">
              <a:buAutoNum type="arabicPeriod"/>
            </a:pPr>
            <a:r>
              <a:rPr lang="en-US" dirty="0" smtClean="0"/>
              <a:t>route del -net 0.0.0.0 </a:t>
            </a:r>
            <a:r>
              <a:rPr lang="en-US" dirty="0" err="1" smtClean="0"/>
              <a:t>gw</a:t>
            </a:r>
            <a:r>
              <a:rPr lang="en-US" dirty="0" smtClean="0"/>
              <a:t> 192.168.14.1 netmask 0.0.0.0 dev eth0</a:t>
            </a:r>
          </a:p>
          <a:p>
            <a:pPr marL="685800" lvl="1" indent="-228600">
              <a:buAutoNum type="arabicPeriod"/>
            </a:pPr>
            <a:r>
              <a:rPr lang="en-US" dirty="0" smtClean="0"/>
              <a:t>route add -net 0.0.0.0/0 </a:t>
            </a:r>
            <a:r>
              <a:rPr lang="en-US" dirty="0" err="1" smtClean="0"/>
              <a:t>gw</a:t>
            </a:r>
            <a:r>
              <a:rPr lang="en-US" dirty="0" smtClean="0"/>
              <a:t> 192.168.14.10 dev eth0</a:t>
            </a:r>
          </a:p>
          <a:p>
            <a:pPr marL="1143000" marR="0" lvl="2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 smtClean="0"/>
              <a:t>OR route add -net 192.168.13.0/24 </a:t>
            </a:r>
            <a:r>
              <a:rPr lang="en-US" dirty="0" err="1" smtClean="0"/>
              <a:t>gw</a:t>
            </a:r>
            <a:r>
              <a:rPr lang="en-US" dirty="0" smtClean="0"/>
              <a:t> 192.168.14.10 dev eth0</a:t>
            </a:r>
          </a:p>
          <a:p>
            <a:pPr marL="1600200" marR="0" lvl="3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 smtClean="0"/>
              <a:t>ASK</a:t>
            </a:r>
            <a:r>
              <a:rPr lang="en-US" baseline="0" dirty="0" smtClean="0"/>
              <a:t> : what’s the difference?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US" baseline="0" dirty="0" smtClean="0"/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b="1" baseline="0" dirty="0" smtClean="0"/>
              <a:t>Modify routes on Routers via GUI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US" baseline="0" dirty="0" smtClean="0"/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b="1" baseline="0" dirty="0" smtClean="0"/>
              <a:t>Packet capture on the Router for PING traffic and CURL traffic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US" baseline="0" dirty="0" smtClean="0"/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b="1" baseline="0" dirty="0" smtClean="0"/>
              <a:t>Block ICMP traffic and show PING fails but CURL works.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1CA530-C0B7-344A-B7BA-00070F7A2D3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5444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FIREWALL DEMO 	</a:t>
            </a:r>
            <a:endParaRPr lang="en-US" dirty="0" smtClean="0"/>
          </a:p>
          <a:p>
            <a:pPr marL="171450" indent="-171450">
              <a:buFontTx/>
              <a:buChar char="-"/>
            </a:pPr>
            <a:r>
              <a:rPr lang="en-US" dirty="0" smtClean="0"/>
              <a:t>FORWARD </a:t>
            </a:r>
            <a:r>
              <a:rPr lang="en-US" dirty="0" smtClean="0"/>
              <a:t>table under filter		</a:t>
            </a:r>
            <a:endParaRPr lang="en-US" dirty="0" smtClean="0"/>
          </a:p>
          <a:p>
            <a:pPr marL="171450" indent="-171450">
              <a:buFontTx/>
              <a:buChar char="-"/>
            </a:pPr>
            <a:r>
              <a:rPr lang="en-US" dirty="0" smtClean="0"/>
              <a:t>Default </a:t>
            </a:r>
            <a:r>
              <a:rPr lang="en-US" dirty="0" smtClean="0"/>
              <a:t>action : DROP 		</a:t>
            </a:r>
            <a:endParaRPr lang="en-US" dirty="0" smtClean="0"/>
          </a:p>
          <a:p>
            <a:pPr marL="171450" indent="-171450">
              <a:buFontTx/>
              <a:buChar char="-"/>
            </a:pPr>
            <a:r>
              <a:rPr lang="en-US" smtClean="0"/>
              <a:t>ACCEPT </a:t>
            </a:r>
            <a:r>
              <a:rPr lang="en-US" dirty="0" smtClean="0"/>
              <a:t>if source IP 192.168.15.12	</a:t>
            </a:r>
            <a:r>
              <a:rPr lang="en-US" smtClean="0"/>
              <a:t>	</a:t>
            </a:r>
            <a:endParaRPr lang="en-US" smtClean="0"/>
          </a:p>
          <a:p>
            <a:pPr marL="171450" indent="-171450">
              <a:buFontTx/>
              <a:buChar char="-"/>
            </a:pPr>
            <a:r>
              <a:rPr lang="en-US" smtClean="0"/>
              <a:t>ACCEPT </a:t>
            </a:r>
            <a:r>
              <a:rPr lang="en-US" dirty="0" smtClean="0"/>
              <a:t>if destination IP 192.168.15.12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1CA530-C0B7-344A-B7BA-00070F7A2D3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5614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BB213-D37A-B84F-A5F7-3D83A84F6138}" type="datetimeFigureOut">
              <a:rPr lang="en-US" smtClean="0"/>
              <a:t>11/7/17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EBC29-E203-9A4A-ACEB-C722D20E95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6909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BB213-D37A-B84F-A5F7-3D83A84F6138}" type="datetimeFigureOut">
              <a:rPr lang="en-US" smtClean="0"/>
              <a:t>11/7/17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EBC29-E203-9A4A-ACEB-C722D20E95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8968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BB213-D37A-B84F-A5F7-3D83A84F6138}" type="datetimeFigureOut">
              <a:rPr lang="en-US" smtClean="0"/>
              <a:t>11/7/17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EBC29-E203-9A4A-ACEB-C722D20E95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5646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BB213-D37A-B84F-A5F7-3D83A84F6138}" type="datetimeFigureOut">
              <a:rPr lang="en-US" smtClean="0"/>
              <a:t>11/7/17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EBC29-E203-9A4A-ACEB-C722D20E95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6506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BB213-D37A-B84F-A5F7-3D83A84F6138}" type="datetimeFigureOut">
              <a:rPr lang="en-US" smtClean="0"/>
              <a:t>11/7/17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EBC29-E203-9A4A-ACEB-C722D20E95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7642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BB213-D37A-B84F-A5F7-3D83A84F6138}" type="datetimeFigureOut">
              <a:rPr lang="en-US" smtClean="0"/>
              <a:t>11/7/17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EBC29-E203-9A4A-ACEB-C722D20E95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8235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BB213-D37A-B84F-A5F7-3D83A84F6138}" type="datetimeFigureOut">
              <a:rPr lang="en-US" smtClean="0"/>
              <a:t>11/7/17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EBC29-E203-9A4A-ACEB-C722D20E95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7113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BB213-D37A-B84F-A5F7-3D83A84F6138}" type="datetimeFigureOut">
              <a:rPr lang="en-US" smtClean="0"/>
              <a:t>11/7/17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EBC29-E203-9A4A-ACEB-C722D20E95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3915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BB213-D37A-B84F-A5F7-3D83A84F6138}" type="datetimeFigureOut">
              <a:rPr lang="en-US" smtClean="0"/>
              <a:t>11/7/17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EBC29-E203-9A4A-ACEB-C722D20E95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787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BB213-D37A-B84F-A5F7-3D83A84F6138}" type="datetimeFigureOut">
              <a:rPr lang="en-US" smtClean="0"/>
              <a:t>11/7/17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EBC29-E203-9A4A-ACEB-C722D20E95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6126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BB213-D37A-B84F-A5F7-3D83A84F6138}" type="datetimeFigureOut">
              <a:rPr lang="en-US" smtClean="0"/>
              <a:t>11/7/17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EBC29-E203-9A4A-ACEB-C722D20E95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4614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6BB213-D37A-B84F-A5F7-3D83A84F6138}" type="datetimeFigureOut">
              <a:rPr lang="en-US" smtClean="0"/>
              <a:t>11/7/17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BEBC29-E203-9A4A-ACEB-C722D20E95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9898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4" Type="http://schemas.openxmlformats.org/officeDocument/2006/relationships/image" Target="../media/image5.tiff"/><Relationship Id="rId5" Type="http://schemas.openxmlformats.org/officeDocument/2006/relationships/image" Target="../media/image2.tiff"/><Relationship Id="rId6" Type="http://schemas.openxmlformats.org/officeDocument/2006/relationships/image" Target="../media/image10.tiff"/><Relationship Id="rId7" Type="http://schemas.openxmlformats.org/officeDocument/2006/relationships/image" Target="../media/image8.tiff"/><Relationship Id="rId8" Type="http://schemas.openxmlformats.org/officeDocument/2006/relationships/image" Target="../media/image11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6.tiff"/><Relationship Id="rId5" Type="http://schemas.openxmlformats.org/officeDocument/2006/relationships/image" Target="../media/image5.tiff"/><Relationship Id="rId6" Type="http://schemas.openxmlformats.org/officeDocument/2006/relationships/image" Target="../media/image2.tiff"/><Relationship Id="rId7" Type="http://schemas.openxmlformats.org/officeDocument/2006/relationships/image" Target="../media/image10.tiff"/><Relationship Id="rId8" Type="http://schemas.openxmlformats.org/officeDocument/2006/relationships/image" Target="../media/image8.tiff"/><Relationship Id="rId9" Type="http://schemas.openxmlformats.org/officeDocument/2006/relationships/image" Target="../media/image11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4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5.tiff"/><Relationship Id="rId5" Type="http://schemas.openxmlformats.org/officeDocument/2006/relationships/image" Target="../media/image6.tiff"/><Relationship Id="rId6" Type="http://schemas.openxmlformats.org/officeDocument/2006/relationships/image" Target="../media/image7.tiff"/><Relationship Id="rId7" Type="http://schemas.openxmlformats.org/officeDocument/2006/relationships/image" Target="../media/image8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5.tiff"/><Relationship Id="rId5" Type="http://schemas.openxmlformats.org/officeDocument/2006/relationships/image" Target="../media/image6.tiff"/><Relationship Id="rId6" Type="http://schemas.openxmlformats.org/officeDocument/2006/relationships/image" Target="../media/image7.tiff"/><Relationship Id="rId7" Type="http://schemas.openxmlformats.org/officeDocument/2006/relationships/image" Target="../media/image9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5.tiff"/><Relationship Id="rId5" Type="http://schemas.openxmlformats.org/officeDocument/2006/relationships/image" Target="../media/image6.tiff"/><Relationship Id="rId6" Type="http://schemas.openxmlformats.org/officeDocument/2006/relationships/image" Target="../media/image8.tiff"/><Relationship Id="rId7" Type="http://schemas.openxmlformats.org/officeDocument/2006/relationships/image" Target="../media/image7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4" Type="http://schemas.openxmlformats.org/officeDocument/2006/relationships/image" Target="../media/image5.tiff"/><Relationship Id="rId5" Type="http://schemas.openxmlformats.org/officeDocument/2006/relationships/image" Target="../media/image4.tiff"/><Relationship Id="rId6" Type="http://schemas.openxmlformats.org/officeDocument/2006/relationships/image" Target="../media/image2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4" Type="http://schemas.openxmlformats.org/officeDocument/2006/relationships/image" Target="../media/image4.tiff"/><Relationship Id="rId5" Type="http://schemas.openxmlformats.org/officeDocument/2006/relationships/image" Target="../media/image2.tiff"/><Relationship Id="rId6" Type="http://schemas.openxmlformats.org/officeDocument/2006/relationships/image" Target="../media/image8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4" Type="http://schemas.openxmlformats.org/officeDocument/2006/relationships/image" Target="../media/image6.tiff"/><Relationship Id="rId5" Type="http://schemas.openxmlformats.org/officeDocument/2006/relationships/image" Target="../media/image4.tiff"/><Relationship Id="rId6" Type="http://schemas.openxmlformats.org/officeDocument/2006/relationships/image" Target="../media/image8.tiff"/><Relationship Id="rId7" Type="http://schemas.openxmlformats.org/officeDocument/2006/relationships/image" Target="../media/image3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10.tiff"/><Relationship Id="rId5" Type="http://schemas.openxmlformats.org/officeDocument/2006/relationships/image" Target="../media/image4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4553" b="250"/>
          <a:stretch/>
        </p:blipFill>
        <p:spPr>
          <a:xfrm>
            <a:off x="0" y="673999"/>
            <a:ext cx="12196528" cy="410776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691669" y="0"/>
            <a:ext cx="8484782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0" b="1" dirty="0" smtClean="0"/>
              <a:t>OSI Network Model</a:t>
            </a:r>
            <a:endParaRPr lang="en-US" sz="4500" b="1" dirty="0">
              <a:solidFill>
                <a:schemeClr val="accent6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655553" y="5053228"/>
            <a:ext cx="5388436" cy="2677656"/>
          </a:xfrm>
          <a:prstGeom prst="rect">
            <a:avLst/>
          </a:prstGeom>
          <a:noFill/>
        </p:spPr>
        <p:txBody>
          <a:bodyPr wrap="square" numCol="3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400" b="1" dirty="0" smtClean="0"/>
              <a:t>IP’s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b="1" dirty="0" smtClean="0"/>
              <a:t>MACs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b="1" dirty="0" smtClean="0"/>
              <a:t>Routes 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b="1" dirty="0" smtClean="0"/>
              <a:t>ARP </a:t>
            </a:r>
          </a:p>
          <a:p>
            <a:pPr marL="342900" indent="-342900">
              <a:buFont typeface="Arial" charset="0"/>
              <a:buChar char="•"/>
            </a:pPr>
            <a:endParaRPr lang="en-US" sz="2400" b="1" dirty="0"/>
          </a:p>
          <a:p>
            <a:pPr marL="342900" indent="-342900">
              <a:buFont typeface="Arial" charset="0"/>
              <a:buChar char="•"/>
            </a:pPr>
            <a:endParaRPr lang="en-US" sz="2400" b="1" dirty="0" smtClean="0"/>
          </a:p>
          <a:p>
            <a:pPr marL="342900" indent="-342900">
              <a:buFont typeface="Arial" charset="0"/>
              <a:buChar char="•"/>
            </a:pPr>
            <a:endParaRPr lang="en-US" sz="2400" b="1" dirty="0" smtClean="0"/>
          </a:p>
          <a:p>
            <a:pPr marL="342900" indent="-342900">
              <a:buFont typeface="Arial" charset="0"/>
              <a:buChar char="•"/>
            </a:pPr>
            <a:r>
              <a:rPr lang="en-US" sz="2400" b="1" dirty="0" smtClean="0"/>
              <a:t>Tables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b="1" dirty="0" smtClean="0"/>
              <a:t>Switch 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b="1" dirty="0" smtClean="0"/>
              <a:t>Router</a:t>
            </a:r>
          </a:p>
          <a:p>
            <a:pPr marL="342900" indent="-342900">
              <a:buFont typeface="Arial" charset="0"/>
              <a:buChar char="•"/>
            </a:pPr>
            <a:endParaRPr lang="en-US" sz="2400" b="1" dirty="0" smtClean="0"/>
          </a:p>
          <a:p>
            <a:pPr marL="342900" indent="-342900">
              <a:buFont typeface="Arial" charset="0"/>
              <a:buChar char="•"/>
            </a:pPr>
            <a:endParaRPr lang="en-US" sz="2400" b="1" dirty="0"/>
          </a:p>
          <a:p>
            <a:pPr marL="342900" indent="-342900">
              <a:buFont typeface="Arial" charset="0"/>
              <a:buChar char="•"/>
            </a:pPr>
            <a:endParaRPr lang="en-US" sz="2400" b="1" dirty="0" smtClean="0"/>
          </a:p>
          <a:p>
            <a:pPr marL="342900" indent="-342900">
              <a:buFont typeface="Arial" charset="0"/>
              <a:buChar char="•"/>
            </a:pPr>
            <a:endParaRPr lang="en-US" sz="2400" b="1" dirty="0"/>
          </a:p>
          <a:p>
            <a:pPr marL="342900" indent="-342900">
              <a:buFont typeface="Arial" charset="0"/>
              <a:buChar char="•"/>
            </a:pPr>
            <a:r>
              <a:rPr lang="en-US" sz="2400" b="1" dirty="0" smtClean="0"/>
              <a:t>Reverse Proxy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b="1" dirty="0" smtClean="0"/>
              <a:t>DNS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b="1" dirty="0" smtClean="0"/>
              <a:t>NAT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855873" y="4268398"/>
            <a:ext cx="8484782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0" b="1" dirty="0" smtClean="0"/>
              <a:t>Topics Covered</a:t>
            </a:r>
            <a:endParaRPr lang="en-US" sz="4500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145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roup 57"/>
          <p:cNvGrpSpPr/>
          <p:nvPr/>
        </p:nvGrpSpPr>
        <p:grpSpPr>
          <a:xfrm>
            <a:off x="170096" y="136672"/>
            <a:ext cx="11813006" cy="6871660"/>
            <a:chOff x="29419" y="-46208"/>
            <a:chExt cx="11813006" cy="6871660"/>
          </a:xfrm>
        </p:grpSpPr>
        <p:cxnSp>
          <p:nvCxnSpPr>
            <p:cNvPr id="13" name="Elbow Connector 12"/>
            <p:cNvCxnSpPr/>
            <p:nvPr/>
          </p:nvCxnSpPr>
          <p:spPr>
            <a:xfrm flipV="1">
              <a:off x="1805563" y="4351416"/>
              <a:ext cx="2347432" cy="1516323"/>
            </a:xfrm>
            <a:prstGeom prst="bentConnector2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4301084" y="4681341"/>
              <a:ext cx="4229985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charset="0"/>
                <a:buChar char="•"/>
              </a:pPr>
              <a:r>
                <a:rPr lang="en-US" sz="1500" dirty="0">
                  <a:latin typeface="Inconsolata Medium" charset="0"/>
                  <a:ea typeface="Inconsolata Medium" charset="0"/>
                  <a:cs typeface="Inconsolata Medium" charset="0"/>
                </a:rPr>
                <a:t>p</a:t>
              </a:r>
              <a:r>
                <a:rPr lang="en-US" sz="1500" dirty="0" smtClean="0">
                  <a:latin typeface="Inconsolata Medium" charset="0"/>
                  <a:ea typeface="Inconsolata Medium" charset="0"/>
                  <a:cs typeface="Inconsolata Medium" charset="0"/>
                </a:rPr>
                <a:t>ing &lt;</a:t>
              </a:r>
              <a:r>
                <a:rPr lang="en-US" sz="1500" dirty="0" err="1" smtClean="0">
                  <a:latin typeface="Inconsolata Medium" charset="0"/>
                  <a:ea typeface="Inconsolata Medium" charset="0"/>
                  <a:cs typeface="Inconsolata Medium" charset="0"/>
                </a:rPr>
                <a:t>ip</a:t>
              </a:r>
              <a:r>
                <a:rPr lang="en-US" sz="1500" dirty="0" smtClean="0">
                  <a:latin typeface="Inconsolata Medium" charset="0"/>
                  <a:ea typeface="Inconsolata Medium" charset="0"/>
                  <a:cs typeface="Inconsolata Medium" charset="0"/>
                </a:rPr>
                <a:t>&gt;</a:t>
              </a:r>
            </a:p>
            <a:p>
              <a:pPr marL="285750" indent="-285750">
                <a:buFont typeface="Arial" charset="0"/>
                <a:buChar char="•"/>
              </a:pPr>
              <a:r>
                <a:rPr lang="en-US" sz="1500" dirty="0" smtClean="0">
                  <a:latin typeface="Inconsolata Medium" charset="0"/>
                  <a:ea typeface="Inconsolata Medium" charset="0"/>
                  <a:cs typeface="Inconsolata Medium" charset="0"/>
                </a:rPr>
                <a:t>traceroute &lt;</a:t>
              </a:r>
              <a:r>
                <a:rPr lang="en-US" sz="1500" dirty="0" err="1" smtClean="0">
                  <a:latin typeface="Inconsolata Medium" charset="0"/>
                  <a:ea typeface="Inconsolata Medium" charset="0"/>
                  <a:cs typeface="Inconsolata Medium" charset="0"/>
                </a:rPr>
                <a:t>ip</a:t>
              </a:r>
              <a:r>
                <a:rPr lang="en-US" sz="1500" dirty="0" smtClean="0">
                  <a:latin typeface="Inconsolata Medium" charset="0"/>
                  <a:ea typeface="Inconsolata Medium" charset="0"/>
                  <a:cs typeface="Inconsolata Medium" charset="0"/>
                </a:rPr>
                <a:t>&gt;</a:t>
              </a:r>
            </a:p>
            <a:p>
              <a:pPr marL="285750" indent="-285750">
                <a:buFont typeface="Arial" charset="0"/>
                <a:buChar char="•"/>
              </a:pPr>
              <a:r>
                <a:rPr lang="en-US" sz="1500" dirty="0" err="1">
                  <a:latin typeface="Inconsolata Medium" charset="0"/>
                  <a:ea typeface="Inconsolata Medium" charset="0"/>
                  <a:cs typeface="Inconsolata Medium" charset="0"/>
                </a:rPr>
                <a:t>a</a:t>
              </a:r>
              <a:r>
                <a:rPr lang="en-US" sz="1500" dirty="0" err="1" smtClean="0">
                  <a:latin typeface="Inconsolata Medium" charset="0"/>
                  <a:ea typeface="Inconsolata Medium" charset="0"/>
                  <a:cs typeface="Inconsolata Medium" charset="0"/>
                </a:rPr>
                <a:t>rp</a:t>
              </a:r>
              <a:r>
                <a:rPr lang="en-US" sz="1500" dirty="0" smtClean="0">
                  <a:latin typeface="Inconsolata Medium" charset="0"/>
                  <a:ea typeface="Inconsolata Medium" charset="0"/>
                  <a:cs typeface="Inconsolata Medium" charset="0"/>
                </a:rPr>
                <a:t> </a:t>
              </a:r>
              <a:r>
                <a:rPr lang="mr-IN" sz="1500" dirty="0" smtClean="0">
                  <a:latin typeface="Inconsolata Medium" charset="0"/>
                  <a:ea typeface="Inconsolata Medium" charset="0"/>
                  <a:cs typeface="Inconsolata Medium" charset="0"/>
                </a:rPr>
                <a:t>–</a:t>
              </a:r>
              <a:r>
                <a:rPr lang="en-US" sz="1500" dirty="0" smtClean="0">
                  <a:latin typeface="Inconsolata Medium" charset="0"/>
                  <a:ea typeface="Inconsolata Medium" charset="0"/>
                  <a:cs typeface="Inconsolata Medium" charset="0"/>
                </a:rPr>
                <a:t>a</a:t>
              </a:r>
            </a:p>
            <a:p>
              <a:pPr marL="285750" indent="-285750">
                <a:buFont typeface="Arial" charset="0"/>
                <a:buChar char="•"/>
              </a:pPr>
              <a:r>
                <a:rPr lang="en-US" sz="1500" dirty="0" smtClean="0">
                  <a:latin typeface="Inconsolata Medium" charset="0"/>
                  <a:ea typeface="Inconsolata Medium" charset="0"/>
                  <a:cs typeface="Inconsolata Medium" charset="0"/>
                </a:rPr>
                <a:t>route </a:t>
              </a:r>
              <a:r>
                <a:rPr lang="mr-IN" sz="1500" dirty="0" smtClean="0">
                  <a:latin typeface="Inconsolata Medium" charset="0"/>
                  <a:ea typeface="Inconsolata Medium" charset="0"/>
                  <a:cs typeface="Inconsolata Medium" charset="0"/>
                </a:rPr>
                <a:t>–</a:t>
              </a:r>
              <a:r>
                <a:rPr lang="en-US" sz="1500" dirty="0" smtClean="0">
                  <a:latin typeface="Inconsolata Medium" charset="0"/>
                  <a:ea typeface="Inconsolata Medium" charset="0"/>
                  <a:cs typeface="Inconsolata Medium" charset="0"/>
                </a:rPr>
                <a:t>n </a:t>
              </a:r>
              <a:r>
                <a:rPr lang="en-US" sz="1500" b="1" dirty="0" smtClean="0"/>
                <a:t>or</a:t>
              </a:r>
              <a:r>
                <a:rPr lang="en-US" sz="1500" dirty="0" smtClean="0"/>
                <a:t> </a:t>
              </a:r>
              <a:r>
                <a:rPr lang="en-US" sz="1500" dirty="0" err="1" smtClean="0">
                  <a:latin typeface="Inconsolata Medium" charset="0"/>
                  <a:ea typeface="Inconsolata Medium" charset="0"/>
                  <a:cs typeface="Inconsolata Medium" charset="0"/>
                </a:rPr>
                <a:t>netstat</a:t>
              </a:r>
              <a:r>
                <a:rPr lang="en-US" sz="1500" dirty="0" smtClean="0">
                  <a:latin typeface="Inconsolata Medium" charset="0"/>
                  <a:ea typeface="Inconsolata Medium" charset="0"/>
                  <a:cs typeface="Inconsolata Medium" charset="0"/>
                </a:rPr>
                <a:t> </a:t>
              </a:r>
              <a:r>
                <a:rPr lang="mr-IN" sz="1500" dirty="0" smtClean="0">
                  <a:latin typeface="Inconsolata Medium" charset="0"/>
                  <a:ea typeface="Inconsolata Medium" charset="0"/>
                  <a:cs typeface="Inconsolata Medium" charset="0"/>
                </a:rPr>
                <a:t>–</a:t>
              </a:r>
              <a:r>
                <a:rPr lang="en-US" sz="1500" dirty="0" err="1" smtClean="0">
                  <a:latin typeface="Inconsolata Medium" charset="0"/>
                  <a:ea typeface="Inconsolata Medium" charset="0"/>
                  <a:cs typeface="Inconsolata Medium" charset="0"/>
                </a:rPr>
                <a:t>rn</a:t>
              </a:r>
              <a:endParaRPr lang="en-US" sz="1500" dirty="0" smtClean="0">
                <a:latin typeface="Inconsolata Medium" charset="0"/>
                <a:ea typeface="Inconsolata Medium" charset="0"/>
                <a:cs typeface="Inconsolata Medium" charset="0"/>
              </a:endParaRPr>
            </a:p>
            <a:p>
              <a:pPr marL="285750" indent="-285750">
                <a:buFont typeface="Arial" charset="0"/>
                <a:buChar char="•"/>
              </a:pPr>
              <a:r>
                <a:rPr lang="en-US" sz="1500" dirty="0" err="1" smtClean="0">
                  <a:latin typeface="Inconsolata Medium" charset="0"/>
                  <a:ea typeface="Inconsolata Medium" charset="0"/>
                  <a:cs typeface="Inconsolata Medium" charset="0"/>
                </a:rPr>
                <a:t>tcpdum</a:t>
              </a:r>
              <a:r>
                <a:rPr lang="en-US" sz="1500" dirty="0" smtClean="0">
                  <a:latin typeface="Inconsolata Medium" charset="0"/>
                  <a:ea typeface="Inconsolata Medium" charset="0"/>
                  <a:cs typeface="Inconsolata Medium" charset="0"/>
                </a:rPr>
                <a:t> -</a:t>
              </a:r>
              <a:r>
                <a:rPr lang="en-US" sz="1500" dirty="0" err="1" smtClean="0">
                  <a:latin typeface="Inconsolata Medium" charset="0"/>
                  <a:ea typeface="Inconsolata Medium" charset="0"/>
                  <a:cs typeface="Inconsolata Medium" charset="0"/>
                </a:rPr>
                <a:t>i</a:t>
              </a:r>
              <a:r>
                <a:rPr lang="en-US" sz="1500" dirty="0" smtClean="0">
                  <a:latin typeface="Inconsolata Medium" charset="0"/>
                  <a:ea typeface="Inconsolata Medium" charset="0"/>
                  <a:cs typeface="Inconsolata Medium" charset="0"/>
                </a:rPr>
                <a:t> any -w /</a:t>
              </a:r>
              <a:r>
                <a:rPr lang="en-US" sz="1500" dirty="0" err="1" smtClean="0">
                  <a:latin typeface="Inconsolata Medium" charset="0"/>
                  <a:ea typeface="Inconsolata Medium" charset="0"/>
                  <a:cs typeface="Inconsolata Medium" charset="0"/>
                </a:rPr>
                <a:t>mnt</a:t>
              </a:r>
              <a:r>
                <a:rPr lang="en-US" sz="1500" dirty="0" smtClean="0">
                  <a:latin typeface="Inconsolata Medium" charset="0"/>
                  <a:ea typeface="Inconsolata Medium" charset="0"/>
                  <a:cs typeface="Inconsolata Medium" charset="0"/>
                </a:rPr>
                <a:t>/</a:t>
              </a:r>
              <a:r>
                <a:rPr lang="en-US" sz="1500" dirty="0" err="1" smtClean="0">
                  <a:latin typeface="Inconsolata Medium" charset="0"/>
                  <a:ea typeface="Inconsolata Medium" charset="0"/>
                  <a:cs typeface="Inconsolata Medium" charset="0"/>
                </a:rPr>
                <a:t>test.pcap</a:t>
              </a:r>
              <a:endParaRPr lang="en-US" sz="1500" dirty="0" smtClean="0">
                <a:latin typeface="Inconsolata Medium" charset="0"/>
                <a:ea typeface="Inconsolata Medium" charset="0"/>
                <a:cs typeface="Inconsolata Medium" charset="0"/>
              </a:endParaRPr>
            </a:p>
            <a:p>
              <a:pPr marL="285750" indent="-285750">
                <a:buFont typeface="Arial" charset="0"/>
                <a:buChar char="•"/>
              </a:pPr>
              <a:endParaRPr lang="en-US" sz="1500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496078" y="5349076"/>
              <a:ext cx="181462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smtClean="0">
                  <a:solidFill>
                    <a:schemeClr val="accent6"/>
                  </a:solidFill>
                </a:rPr>
                <a:t>BACKEND</a:t>
              </a:r>
              <a:endParaRPr lang="en-US" sz="2000" dirty="0">
                <a:solidFill>
                  <a:schemeClr val="accent6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664062" y="5434766"/>
              <a:ext cx="181462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rgbClr val="FF0000"/>
                  </a:solidFill>
                </a:rPr>
                <a:t>CLIENT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grpSp>
          <p:nvGrpSpPr>
            <p:cNvPr id="2" name="Group 1"/>
            <p:cNvGrpSpPr/>
            <p:nvPr/>
          </p:nvGrpSpPr>
          <p:grpSpPr>
            <a:xfrm>
              <a:off x="29419" y="3467956"/>
              <a:ext cx="3336258" cy="3357496"/>
              <a:chOff x="1240349" y="2618001"/>
              <a:chExt cx="3336258" cy="3357496"/>
            </a:xfrm>
          </p:grpSpPr>
          <p:sp>
            <p:nvSpPr>
              <p:cNvPr id="7" name="TextBox 6"/>
              <p:cNvSpPr txBox="1"/>
              <p:nvPr/>
            </p:nvSpPr>
            <p:spPr>
              <a:xfrm>
                <a:off x="1240349" y="2618001"/>
                <a:ext cx="3336258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200" b="1" u="sng" dirty="0" smtClean="0"/>
                  <a:t>Client</a:t>
                </a:r>
              </a:p>
              <a:p>
                <a:r>
                  <a:rPr lang="nb-NO" b="1" dirty="0" smtClean="0">
                    <a:solidFill>
                      <a:srgbClr val="FF0000"/>
                    </a:solidFill>
                  </a:rPr>
                  <a:t>IP -- </a:t>
                </a:r>
                <a:r>
                  <a:rPr lang="nb-NO" dirty="0" smtClean="0">
                    <a:solidFill>
                      <a:srgbClr val="FF0000"/>
                    </a:solidFill>
                  </a:rPr>
                  <a:t>192.168.13.5</a:t>
                </a:r>
              </a:p>
              <a:p>
                <a:r>
                  <a:rPr lang="nb-NO" b="1" dirty="0" smtClean="0">
                    <a:solidFill>
                      <a:srgbClr val="FF0000"/>
                    </a:solidFill>
                  </a:rPr>
                  <a:t>MAC </a:t>
                </a:r>
                <a:r>
                  <a:rPr lang="mr-IN" b="1" dirty="0" smtClean="0">
                    <a:solidFill>
                      <a:srgbClr val="FF0000"/>
                    </a:solidFill>
                  </a:rPr>
                  <a:t>–</a:t>
                </a:r>
                <a:r>
                  <a:rPr lang="nb-NO" b="1" dirty="0" smtClean="0">
                    <a:solidFill>
                      <a:srgbClr val="FF0000"/>
                    </a:solidFill>
                  </a:rPr>
                  <a:t> </a:t>
                </a:r>
                <a:r>
                  <a:rPr lang="nb-NO" dirty="0" smtClean="0">
                    <a:solidFill>
                      <a:srgbClr val="FF0000"/>
                    </a:solidFill>
                  </a:rPr>
                  <a:t>XX:XX:XX:XX:XX:XX</a:t>
                </a:r>
              </a:p>
              <a:p>
                <a:r>
                  <a:rPr lang="nb-NO" b="1" dirty="0" err="1" smtClean="0"/>
                  <a:t>Default</a:t>
                </a:r>
                <a:r>
                  <a:rPr lang="nb-NO" b="1" dirty="0" smtClean="0"/>
                  <a:t> </a:t>
                </a:r>
                <a:r>
                  <a:rPr lang="nb-NO" b="1" dirty="0" err="1" smtClean="0"/>
                  <a:t>Route</a:t>
                </a:r>
                <a:r>
                  <a:rPr lang="nb-NO" b="1" dirty="0" smtClean="0"/>
                  <a:t> </a:t>
                </a:r>
                <a:r>
                  <a:rPr lang="mr-IN" b="1" dirty="0" smtClean="0"/>
                  <a:t>–</a:t>
                </a:r>
                <a:r>
                  <a:rPr lang="nb-NO" b="1" dirty="0" smtClean="0"/>
                  <a:t> </a:t>
                </a:r>
                <a:r>
                  <a:rPr lang="nb-NO" dirty="0" smtClean="0"/>
                  <a:t>192.168.13.10</a:t>
                </a:r>
              </a:p>
            </p:txBody>
          </p:sp>
          <p:pic>
            <p:nvPicPr>
              <p:cNvPr id="4" name="Picture 3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03498" y="3723167"/>
                <a:ext cx="2252330" cy="2252330"/>
              </a:xfrm>
              <a:prstGeom prst="rect">
                <a:avLst/>
              </a:prstGeom>
            </p:spPr>
          </p:pic>
          <p:sp>
            <p:nvSpPr>
              <p:cNvPr id="15" name="TextBox 14"/>
              <p:cNvSpPr txBox="1"/>
              <p:nvPr/>
            </p:nvSpPr>
            <p:spPr>
              <a:xfrm>
                <a:off x="3559312" y="4584811"/>
                <a:ext cx="61472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 smtClean="0"/>
                  <a:t>eth0</a:t>
                </a:r>
                <a:endParaRPr lang="en-US" b="1" dirty="0"/>
              </a:p>
            </p:txBody>
          </p:sp>
        </p:grpSp>
        <p:grpSp>
          <p:nvGrpSpPr>
            <p:cNvPr id="3" name="Group 2"/>
            <p:cNvGrpSpPr/>
            <p:nvPr/>
          </p:nvGrpSpPr>
          <p:grpSpPr>
            <a:xfrm>
              <a:off x="8415793" y="3189673"/>
              <a:ext cx="3426632" cy="3408802"/>
              <a:chOff x="7555443" y="2566695"/>
              <a:chExt cx="3426632" cy="3408802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546804" y="3846032"/>
                <a:ext cx="2129465" cy="2129465"/>
              </a:xfrm>
              <a:prstGeom prst="rect">
                <a:avLst/>
              </a:prstGeom>
            </p:spPr>
          </p:pic>
          <p:sp>
            <p:nvSpPr>
              <p:cNvPr id="8" name="TextBox 7"/>
              <p:cNvSpPr txBox="1"/>
              <p:nvPr/>
            </p:nvSpPr>
            <p:spPr>
              <a:xfrm>
                <a:off x="7555443" y="2566695"/>
                <a:ext cx="3426632" cy="15388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2200" b="1" u="sng" dirty="0" smtClean="0"/>
                  <a:t>Server</a:t>
                </a:r>
              </a:p>
              <a:p>
                <a:pPr algn="r"/>
                <a:r>
                  <a:rPr lang="nb-NO" b="1" dirty="0" smtClean="0">
                    <a:solidFill>
                      <a:schemeClr val="accent6"/>
                    </a:solidFill>
                  </a:rPr>
                  <a:t>IP -- </a:t>
                </a:r>
                <a:r>
                  <a:rPr lang="nb-NO" dirty="0" smtClean="0">
                    <a:solidFill>
                      <a:schemeClr val="accent6"/>
                    </a:solidFill>
                  </a:rPr>
                  <a:t>192.168.14.11</a:t>
                </a:r>
              </a:p>
              <a:p>
                <a:pPr algn="r"/>
                <a:r>
                  <a:rPr lang="nb-NO" b="1" dirty="0" smtClean="0">
                    <a:solidFill>
                      <a:schemeClr val="accent6"/>
                    </a:solidFill>
                  </a:rPr>
                  <a:t>MAC </a:t>
                </a:r>
                <a:r>
                  <a:rPr lang="mr-IN" b="1" dirty="0" smtClean="0">
                    <a:solidFill>
                      <a:schemeClr val="accent6"/>
                    </a:solidFill>
                  </a:rPr>
                  <a:t>–</a:t>
                </a:r>
                <a:r>
                  <a:rPr lang="nb-NO" b="1" dirty="0" smtClean="0">
                    <a:solidFill>
                      <a:schemeClr val="accent6"/>
                    </a:solidFill>
                  </a:rPr>
                  <a:t> </a:t>
                </a:r>
                <a:r>
                  <a:rPr lang="nb-NO" dirty="0" smtClean="0">
                    <a:solidFill>
                      <a:schemeClr val="accent6"/>
                    </a:solidFill>
                  </a:rPr>
                  <a:t>YY:YY:YY:YY:YY:YY</a:t>
                </a:r>
              </a:p>
              <a:p>
                <a:pPr algn="r"/>
                <a:r>
                  <a:rPr lang="nb-NO" b="1" dirty="0" err="1" smtClean="0"/>
                  <a:t>Default</a:t>
                </a:r>
                <a:r>
                  <a:rPr lang="nb-NO" b="1" dirty="0" smtClean="0"/>
                  <a:t> </a:t>
                </a:r>
                <a:r>
                  <a:rPr lang="nb-NO" b="1" dirty="0" err="1" smtClean="0"/>
                  <a:t>Route</a:t>
                </a:r>
                <a:r>
                  <a:rPr lang="nb-NO" b="1" dirty="0" smtClean="0"/>
                  <a:t> </a:t>
                </a:r>
                <a:r>
                  <a:rPr lang="mr-IN" b="1" dirty="0" smtClean="0"/>
                  <a:t>–</a:t>
                </a:r>
                <a:r>
                  <a:rPr lang="nb-NO" b="1" dirty="0" smtClean="0"/>
                  <a:t> </a:t>
                </a:r>
                <a:r>
                  <a:rPr lang="nb-NO" dirty="0" smtClean="0"/>
                  <a:t>192.168.14.10</a:t>
                </a:r>
                <a:endParaRPr lang="en-US" dirty="0" smtClean="0"/>
              </a:p>
              <a:p>
                <a:pPr algn="r"/>
                <a:endParaRPr lang="en-US" b="1" dirty="0">
                  <a:solidFill>
                    <a:schemeClr val="accent6"/>
                  </a:solidFill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8296940" y="4726098"/>
                <a:ext cx="61472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 smtClean="0"/>
                  <a:t>eth0</a:t>
                </a:r>
                <a:endParaRPr lang="en-US" b="1" dirty="0"/>
              </a:p>
            </p:txBody>
          </p:sp>
        </p:grpSp>
        <p:grpSp>
          <p:nvGrpSpPr>
            <p:cNvPr id="34" name="Group 33"/>
            <p:cNvGrpSpPr/>
            <p:nvPr/>
          </p:nvGrpSpPr>
          <p:grpSpPr>
            <a:xfrm>
              <a:off x="3484244" y="2957651"/>
              <a:ext cx="1750407" cy="1404521"/>
              <a:chOff x="4189963" y="2763824"/>
              <a:chExt cx="1750407" cy="1404521"/>
            </a:xfrm>
          </p:grpSpPr>
          <p:sp>
            <p:nvSpPr>
              <p:cNvPr id="18" name="TextBox 17"/>
              <p:cNvSpPr txBox="1"/>
              <p:nvPr/>
            </p:nvSpPr>
            <p:spPr>
              <a:xfrm>
                <a:off x="4510632" y="3799013"/>
                <a:ext cx="6192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 smtClean="0"/>
                  <a:t>eth1</a:t>
                </a:r>
                <a:endParaRPr lang="en-US" b="1" dirty="0"/>
              </a:p>
            </p:txBody>
          </p:sp>
          <p:grpSp>
            <p:nvGrpSpPr>
              <p:cNvPr id="31" name="Group 30"/>
              <p:cNvGrpSpPr/>
              <p:nvPr/>
            </p:nvGrpSpPr>
            <p:grpSpPr>
              <a:xfrm>
                <a:off x="4189963" y="2763824"/>
                <a:ext cx="1750407" cy="1126929"/>
                <a:chOff x="4189963" y="2763824"/>
                <a:chExt cx="1750407" cy="1126929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189963" y="2763824"/>
                  <a:ext cx="1126929" cy="1126929"/>
                </a:xfrm>
                <a:prstGeom prst="rect">
                  <a:avLst/>
                </a:prstGeom>
              </p:spPr>
            </p:pic>
            <p:sp>
              <p:nvSpPr>
                <p:cNvPr id="19" name="TextBox 18"/>
                <p:cNvSpPr txBox="1"/>
                <p:nvPr/>
              </p:nvSpPr>
              <p:spPr>
                <a:xfrm>
                  <a:off x="5321098" y="3415892"/>
                  <a:ext cx="61927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b="1" dirty="0" smtClean="0"/>
                    <a:t>eth2</a:t>
                  </a:r>
                  <a:endParaRPr lang="en-US" b="1" dirty="0"/>
                </a:p>
              </p:txBody>
            </p:sp>
          </p:grpSp>
        </p:grpSp>
        <p:cxnSp>
          <p:nvCxnSpPr>
            <p:cNvPr id="16" name="Elbow Connector 15"/>
            <p:cNvCxnSpPr>
              <a:endCxn id="32" idx="2"/>
            </p:cNvCxnSpPr>
            <p:nvPr/>
          </p:nvCxnSpPr>
          <p:spPr>
            <a:xfrm rot="10800000">
              <a:off x="7812015" y="4402592"/>
              <a:ext cx="1883917" cy="1361944"/>
            </a:xfrm>
            <a:prstGeom prst="bentConnector2">
              <a:avLst/>
            </a:prstGeom>
            <a:ln w="762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7" name="Group 36"/>
            <p:cNvGrpSpPr/>
            <p:nvPr/>
          </p:nvGrpSpPr>
          <p:grpSpPr>
            <a:xfrm>
              <a:off x="6991720" y="2984989"/>
              <a:ext cx="1774497" cy="1417603"/>
              <a:chOff x="6428590" y="2763824"/>
              <a:chExt cx="1774497" cy="1417603"/>
            </a:xfrm>
          </p:grpSpPr>
          <p:grpSp>
            <p:nvGrpSpPr>
              <p:cNvPr id="25" name="Group 24"/>
              <p:cNvGrpSpPr/>
              <p:nvPr/>
            </p:nvGrpSpPr>
            <p:grpSpPr>
              <a:xfrm>
                <a:off x="6428590" y="2763824"/>
                <a:ext cx="1774497" cy="1126929"/>
                <a:chOff x="6601316" y="2785547"/>
                <a:chExt cx="1774497" cy="1126929"/>
              </a:xfrm>
            </p:grpSpPr>
            <p:pic>
              <p:nvPicPr>
                <p:cNvPr id="27" name="Picture 26"/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248884" y="2785547"/>
                  <a:ext cx="1126929" cy="1126929"/>
                </a:xfrm>
                <a:prstGeom prst="rect">
                  <a:avLst/>
                </a:prstGeom>
              </p:spPr>
            </p:pic>
            <p:sp>
              <p:nvSpPr>
                <p:cNvPr id="30" name="TextBox 29"/>
                <p:cNvSpPr txBox="1"/>
                <p:nvPr/>
              </p:nvSpPr>
              <p:spPr>
                <a:xfrm>
                  <a:off x="6601316" y="3415892"/>
                  <a:ext cx="61472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b="1" dirty="0" smtClean="0"/>
                    <a:t>eth1</a:t>
                  </a:r>
                  <a:endParaRPr lang="en-US" b="1" dirty="0"/>
                </a:p>
              </p:txBody>
            </p:sp>
          </p:grpSp>
          <p:sp>
            <p:nvSpPr>
              <p:cNvPr id="32" name="TextBox 31"/>
              <p:cNvSpPr txBox="1"/>
              <p:nvPr/>
            </p:nvSpPr>
            <p:spPr>
              <a:xfrm>
                <a:off x="6939248" y="3812095"/>
                <a:ext cx="6192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 smtClean="0"/>
                  <a:t>eth0</a:t>
                </a:r>
                <a:endParaRPr lang="en-US" b="1" dirty="0"/>
              </a:p>
            </p:txBody>
          </p:sp>
        </p:grpSp>
        <p:sp>
          <p:nvSpPr>
            <p:cNvPr id="9" name="TextBox 8"/>
            <p:cNvSpPr txBox="1"/>
            <p:nvPr/>
          </p:nvSpPr>
          <p:spPr>
            <a:xfrm>
              <a:off x="2683956" y="800325"/>
              <a:ext cx="3030279" cy="24006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u="sng" dirty="0" smtClean="0"/>
                <a:t>Router-1 (Edge)</a:t>
              </a:r>
            </a:p>
            <a:p>
              <a:r>
                <a:rPr lang="nb-NO" sz="1600" b="1" dirty="0" smtClean="0">
                  <a:solidFill>
                    <a:srgbClr val="FF0000"/>
                  </a:solidFill>
                </a:rPr>
                <a:t>IP </a:t>
              </a:r>
              <a:r>
                <a:rPr lang="mr-IN" sz="1600" b="1" dirty="0" smtClean="0">
                  <a:solidFill>
                    <a:srgbClr val="FF0000"/>
                  </a:solidFill>
                </a:rPr>
                <a:t>–</a:t>
              </a:r>
              <a:r>
                <a:rPr lang="nb-NO" sz="1600" b="1" dirty="0" smtClean="0">
                  <a:solidFill>
                    <a:srgbClr val="FF0000"/>
                  </a:solidFill>
                </a:rPr>
                <a:t> </a:t>
              </a:r>
              <a:r>
                <a:rPr lang="nb-NO" sz="1600" dirty="0" smtClean="0">
                  <a:solidFill>
                    <a:srgbClr val="FF0000"/>
                  </a:solidFill>
                </a:rPr>
                <a:t>192.168.</a:t>
              </a:r>
              <a:r>
                <a:rPr lang="nb-NO" sz="1600" b="1" dirty="0" smtClean="0">
                  <a:solidFill>
                    <a:srgbClr val="FF0000"/>
                  </a:solidFill>
                </a:rPr>
                <a:t>13</a:t>
              </a:r>
              <a:r>
                <a:rPr lang="nb-NO" sz="1600" dirty="0" smtClean="0">
                  <a:solidFill>
                    <a:srgbClr val="FF0000"/>
                  </a:solidFill>
                </a:rPr>
                <a:t>.10</a:t>
              </a:r>
              <a:endParaRPr lang="nb-NO" sz="1600" b="1" dirty="0" smtClean="0">
                <a:solidFill>
                  <a:srgbClr val="FF0000"/>
                </a:solidFill>
              </a:endParaRPr>
            </a:p>
            <a:p>
              <a:r>
                <a:rPr lang="nb-NO" sz="1600" b="1" dirty="0" smtClean="0">
                  <a:solidFill>
                    <a:srgbClr val="FF0000"/>
                  </a:solidFill>
                </a:rPr>
                <a:t>MAC </a:t>
              </a:r>
              <a:r>
                <a:rPr lang="mr-IN" sz="1600" b="1" dirty="0" smtClean="0">
                  <a:solidFill>
                    <a:srgbClr val="FF0000"/>
                  </a:solidFill>
                </a:rPr>
                <a:t>–</a:t>
              </a:r>
              <a:r>
                <a:rPr lang="nb-NO" sz="1600" b="1" dirty="0" smtClean="0">
                  <a:solidFill>
                    <a:srgbClr val="FF0000"/>
                  </a:solidFill>
                </a:rPr>
                <a:t> </a:t>
              </a:r>
              <a:r>
                <a:rPr lang="nb-NO" sz="1600" dirty="0" smtClean="0">
                  <a:solidFill>
                    <a:srgbClr val="FF0000"/>
                  </a:solidFill>
                </a:rPr>
                <a:t>AA:AA:AA:AA:AA:AA</a:t>
              </a:r>
            </a:p>
            <a:p>
              <a:r>
                <a:rPr lang="nb-NO" sz="1600" b="1" dirty="0" smtClean="0">
                  <a:solidFill>
                    <a:schemeClr val="accent2"/>
                  </a:solidFill>
                </a:rPr>
                <a:t>IP </a:t>
              </a:r>
              <a:r>
                <a:rPr lang="mr-IN" sz="1600" b="1" dirty="0" smtClean="0">
                  <a:solidFill>
                    <a:schemeClr val="accent2"/>
                  </a:solidFill>
                </a:rPr>
                <a:t>–</a:t>
              </a:r>
              <a:r>
                <a:rPr lang="nb-NO" sz="1600" b="1" dirty="0" smtClean="0">
                  <a:solidFill>
                    <a:schemeClr val="accent2"/>
                  </a:solidFill>
                </a:rPr>
                <a:t> </a:t>
              </a:r>
              <a:r>
                <a:rPr lang="nb-NO" sz="1600" dirty="0" smtClean="0">
                  <a:solidFill>
                    <a:schemeClr val="accent2"/>
                  </a:solidFill>
                </a:rPr>
                <a:t>192.168.</a:t>
              </a:r>
              <a:r>
                <a:rPr lang="nb-NO" sz="1600" b="1" dirty="0" smtClean="0">
                  <a:solidFill>
                    <a:schemeClr val="accent2"/>
                  </a:solidFill>
                </a:rPr>
                <a:t>15</a:t>
              </a:r>
              <a:r>
                <a:rPr lang="nb-NO" sz="1600" dirty="0" smtClean="0">
                  <a:solidFill>
                    <a:schemeClr val="accent2"/>
                  </a:solidFill>
                </a:rPr>
                <a:t>.10</a:t>
              </a:r>
            </a:p>
            <a:p>
              <a:r>
                <a:rPr lang="nb-NO" sz="1600" b="1" dirty="0" smtClean="0">
                  <a:solidFill>
                    <a:schemeClr val="accent2"/>
                  </a:solidFill>
                </a:rPr>
                <a:t>MAC </a:t>
              </a:r>
              <a:r>
                <a:rPr lang="mr-IN" sz="1600" b="1" dirty="0" smtClean="0">
                  <a:solidFill>
                    <a:schemeClr val="accent2"/>
                  </a:solidFill>
                </a:rPr>
                <a:t>–</a:t>
              </a:r>
              <a:r>
                <a:rPr lang="nb-NO" sz="1600" b="1" dirty="0" smtClean="0">
                  <a:solidFill>
                    <a:schemeClr val="accent2"/>
                  </a:solidFill>
                </a:rPr>
                <a:t> </a:t>
              </a:r>
              <a:r>
                <a:rPr lang="nb-NO" sz="1600" dirty="0" smtClean="0">
                  <a:solidFill>
                    <a:schemeClr val="accent2"/>
                  </a:solidFill>
                </a:rPr>
                <a:t>BB:BB:BB:BB:BB:BB</a:t>
              </a:r>
            </a:p>
            <a:p>
              <a:r>
                <a:rPr lang="nb-NO" sz="1600" b="1" dirty="0">
                  <a:solidFill>
                    <a:schemeClr val="accent1"/>
                  </a:solidFill>
                </a:rPr>
                <a:t>IP </a:t>
              </a:r>
              <a:r>
                <a:rPr lang="mr-IN" sz="1600" b="1" dirty="0">
                  <a:solidFill>
                    <a:schemeClr val="accent1"/>
                  </a:solidFill>
                </a:rPr>
                <a:t>–</a:t>
              </a:r>
              <a:r>
                <a:rPr lang="nb-NO" sz="1600" b="1" dirty="0">
                  <a:solidFill>
                    <a:schemeClr val="accent1"/>
                  </a:solidFill>
                </a:rPr>
                <a:t> </a:t>
              </a:r>
              <a:r>
                <a:rPr lang="nb-NO" sz="1600" dirty="0">
                  <a:solidFill>
                    <a:schemeClr val="accent1"/>
                  </a:solidFill>
                </a:rPr>
                <a:t>192.168.</a:t>
              </a:r>
              <a:r>
                <a:rPr lang="nb-NO" sz="1600" b="1" dirty="0">
                  <a:solidFill>
                    <a:schemeClr val="accent1"/>
                  </a:solidFill>
                </a:rPr>
                <a:t>16</a:t>
              </a:r>
              <a:r>
                <a:rPr lang="nb-NO" sz="1600" dirty="0">
                  <a:solidFill>
                    <a:schemeClr val="accent1"/>
                  </a:solidFill>
                </a:rPr>
                <a:t>.10</a:t>
              </a:r>
            </a:p>
            <a:p>
              <a:r>
                <a:rPr lang="nb-NO" sz="1600" b="1" dirty="0">
                  <a:solidFill>
                    <a:schemeClr val="accent1"/>
                  </a:solidFill>
                </a:rPr>
                <a:t>MAC </a:t>
              </a:r>
              <a:r>
                <a:rPr lang="mr-IN" sz="1600" b="1" dirty="0">
                  <a:solidFill>
                    <a:schemeClr val="accent1"/>
                  </a:solidFill>
                </a:rPr>
                <a:t>–</a:t>
              </a:r>
              <a:r>
                <a:rPr lang="nb-NO" sz="1600" b="1" dirty="0">
                  <a:solidFill>
                    <a:schemeClr val="accent1"/>
                  </a:solidFill>
                </a:rPr>
                <a:t> </a:t>
              </a:r>
              <a:r>
                <a:rPr lang="nb-NO" sz="1600" dirty="0" smtClean="0">
                  <a:solidFill>
                    <a:schemeClr val="accent1"/>
                  </a:solidFill>
                </a:rPr>
                <a:t>BC:BC:BC:BC:BC:BC</a:t>
              </a:r>
              <a:endParaRPr lang="nb-NO" sz="1600" dirty="0" smtClean="0">
                <a:solidFill>
                  <a:schemeClr val="accent2"/>
                </a:solidFill>
              </a:endParaRPr>
            </a:p>
            <a:p>
              <a:r>
                <a:rPr lang="nb-NO" sz="1600" b="1" dirty="0" err="1" smtClean="0"/>
                <a:t>Default</a:t>
              </a:r>
              <a:r>
                <a:rPr lang="nb-NO" sz="1600" b="1" dirty="0" smtClean="0"/>
                <a:t> </a:t>
              </a:r>
              <a:r>
                <a:rPr lang="nb-NO" sz="1600" b="1" dirty="0" err="1" smtClean="0"/>
                <a:t>Route</a:t>
              </a:r>
              <a:r>
                <a:rPr lang="nb-NO" sz="1600" b="1" dirty="0" smtClean="0"/>
                <a:t> </a:t>
              </a:r>
              <a:r>
                <a:rPr lang="mr-IN" sz="1600" b="1" dirty="0" smtClean="0"/>
                <a:t>–</a:t>
              </a:r>
              <a:r>
                <a:rPr lang="nb-NO" sz="1600" b="1" dirty="0" smtClean="0"/>
                <a:t> </a:t>
              </a:r>
              <a:r>
                <a:rPr lang="en-US" sz="1600" dirty="0" smtClean="0"/>
                <a:t>192.168.16.1</a:t>
              </a:r>
            </a:p>
            <a:p>
              <a:endParaRPr lang="en-US" sz="1600" b="1" dirty="0">
                <a:solidFill>
                  <a:schemeClr val="accent6"/>
                </a:solidFill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6714903" y="1116758"/>
              <a:ext cx="3273158" cy="20928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b="1" u="sng" dirty="0" smtClean="0"/>
                <a:t>Router-2</a:t>
              </a:r>
            </a:p>
            <a:p>
              <a:r>
                <a:rPr lang="nb-NO" b="1" dirty="0" smtClean="0">
                  <a:solidFill>
                    <a:schemeClr val="accent6"/>
                  </a:solidFill>
                </a:rPr>
                <a:t>IP </a:t>
              </a:r>
              <a:r>
                <a:rPr lang="mr-IN" b="1" dirty="0" smtClean="0">
                  <a:solidFill>
                    <a:schemeClr val="accent6"/>
                  </a:solidFill>
                </a:rPr>
                <a:t>–</a:t>
              </a:r>
              <a:r>
                <a:rPr lang="nb-NO" b="1" dirty="0" smtClean="0">
                  <a:solidFill>
                    <a:schemeClr val="accent6"/>
                  </a:solidFill>
                </a:rPr>
                <a:t> </a:t>
              </a:r>
              <a:r>
                <a:rPr lang="nb-NO" dirty="0" smtClean="0">
                  <a:solidFill>
                    <a:schemeClr val="accent6"/>
                  </a:solidFill>
                </a:rPr>
                <a:t>192.168.</a:t>
              </a:r>
              <a:r>
                <a:rPr lang="nb-NO" b="1" dirty="0" smtClean="0">
                  <a:solidFill>
                    <a:schemeClr val="accent6"/>
                  </a:solidFill>
                </a:rPr>
                <a:t>14</a:t>
              </a:r>
              <a:r>
                <a:rPr lang="nb-NO" dirty="0" smtClean="0">
                  <a:solidFill>
                    <a:schemeClr val="accent6"/>
                  </a:solidFill>
                </a:rPr>
                <a:t>.10</a:t>
              </a:r>
              <a:endParaRPr lang="nb-NO" b="1" dirty="0" smtClean="0">
                <a:solidFill>
                  <a:schemeClr val="accent6"/>
                </a:solidFill>
              </a:endParaRPr>
            </a:p>
            <a:p>
              <a:r>
                <a:rPr lang="nb-NO" b="1" dirty="0" smtClean="0">
                  <a:solidFill>
                    <a:schemeClr val="accent6"/>
                  </a:solidFill>
                </a:rPr>
                <a:t>MAC </a:t>
              </a:r>
              <a:r>
                <a:rPr lang="mr-IN" b="1" dirty="0" smtClean="0">
                  <a:solidFill>
                    <a:schemeClr val="accent6"/>
                  </a:solidFill>
                </a:rPr>
                <a:t>–</a:t>
              </a:r>
              <a:r>
                <a:rPr lang="nb-NO" b="1" dirty="0" smtClean="0">
                  <a:solidFill>
                    <a:schemeClr val="accent6"/>
                  </a:solidFill>
                </a:rPr>
                <a:t> </a:t>
              </a:r>
              <a:r>
                <a:rPr lang="nb-NO" dirty="0" smtClean="0">
                  <a:solidFill>
                    <a:schemeClr val="accent6"/>
                  </a:solidFill>
                </a:rPr>
                <a:t>CC:CC:CC:CC:CC:CC</a:t>
              </a:r>
            </a:p>
            <a:p>
              <a:r>
                <a:rPr lang="nb-NO" b="1" dirty="0" smtClean="0">
                  <a:solidFill>
                    <a:schemeClr val="accent2"/>
                  </a:solidFill>
                </a:rPr>
                <a:t>IP </a:t>
              </a:r>
              <a:r>
                <a:rPr lang="mr-IN" b="1" dirty="0" smtClean="0">
                  <a:solidFill>
                    <a:schemeClr val="accent2"/>
                  </a:solidFill>
                </a:rPr>
                <a:t>–</a:t>
              </a:r>
              <a:r>
                <a:rPr lang="nb-NO" b="1" dirty="0" smtClean="0">
                  <a:solidFill>
                    <a:schemeClr val="accent2"/>
                  </a:solidFill>
                </a:rPr>
                <a:t> </a:t>
              </a:r>
              <a:r>
                <a:rPr lang="nb-NO" dirty="0" smtClean="0">
                  <a:solidFill>
                    <a:schemeClr val="accent2"/>
                  </a:solidFill>
                </a:rPr>
                <a:t>192.168.</a:t>
              </a:r>
              <a:r>
                <a:rPr lang="nb-NO" b="1" dirty="0" smtClean="0">
                  <a:solidFill>
                    <a:schemeClr val="accent2"/>
                  </a:solidFill>
                </a:rPr>
                <a:t>15</a:t>
              </a:r>
              <a:r>
                <a:rPr lang="nb-NO" dirty="0" smtClean="0">
                  <a:solidFill>
                    <a:schemeClr val="accent2"/>
                  </a:solidFill>
                </a:rPr>
                <a:t>.100</a:t>
              </a:r>
            </a:p>
            <a:p>
              <a:r>
                <a:rPr lang="nb-NO" b="1" dirty="0" smtClean="0">
                  <a:solidFill>
                    <a:schemeClr val="accent2"/>
                  </a:solidFill>
                </a:rPr>
                <a:t>MAC </a:t>
              </a:r>
              <a:r>
                <a:rPr lang="mr-IN" b="1" dirty="0" smtClean="0">
                  <a:solidFill>
                    <a:schemeClr val="accent2"/>
                  </a:solidFill>
                </a:rPr>
                <a:t>–</a:t>
              </a:r>
              <a:r>
                <a:rPr lang="nb-NO" b="1" dirty="0" smtClean="0">
                  <a:solidFill>
                    <a:schemeClr val="accent2"/>
                  </a:solidFill>
                </a:rPr>
                <a:t> </a:t>
              </a:r>
              <a:r>
                <a:rPr lang="nb-NO" dirty="0" smtClean="0">
                  <a:solidFill>
                    <a:schemeClr val="accent2"/>
                  </a:solidFill>
                </a:rPr>
                <a:t>DD:DD:DD:DD:DD:DD</a:t>
              </a:r>
            </a:p>
            <a:p>
              <a:r>
                <a:rPr lang="nb-NO" b="1" dirty="0" err="1" smtClean="0"/>
                <a:t>Default</a:t>
              </a:r>
              <a:r>
                <a:rPr lang="nb-NO" b="1" dirty="0" smtClean="0"/>
                <a:t> </a:t>
              </a:r>
              <a:r>
                <a:rPr lang="nb-NO" b="1" dirty="0" err="1" smtClean="0"/>
                <a:t>Route</a:t>
              </a:r>
              <a:r>
                <a:rPr lang="nb-NO" b="1" dirty="0" smtClean="0"/>
                <a:t> </a:t>
              </a:r>
              <a:r>
                <a:rPr lang="mr-IN" b="1" dirty="0" smtClean="0"/>
                <a:t>–</a:t>
              </a:r>
              <a:r>
                <a:rPr lang="nb-NO" b="1" dirty="0" smtClean="0"/>
                <a:t> </a:t>
              </a:r>
              <a:r>
                <a:rPr lang="en-US" dirty="0" smtClean="0"/>
                <a:t>192.168.15.10</a:t>
              </a:r>
            </a:p>
            <a:p>
              <a:endParaRPr lang="en-US" b="1" dirty="0">
                <a:solidFill>
                  <a:schemeClr val="accent6"/>
                </a:solidFill>
              </a:endParaRPr>
            </a:p>
          </p:txBody>
        </p:sp>
        <p:cxnSp>
          <p:nvCxnSpPr>
            <p:cNvPr id="42" name="Straight Connector 41"/>
            <p:cNvCxnSpPr>
              <a:stCxn id="19" idx="3"/>
              <a:endCxn id="30" idx="1"/>
            </p:cNvCxnSpPr>
            <p:nvPr/>
          </p:nvCxnSpPr>
          <p:spPr>
            <a:xfrm>
              <a:off x="5234651" y="3794385"/>
              <a:ext cx="1757069" cy="5615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962180" y="2851703"/>
              <a:ext cx="942682" cy="942682"/>
            </a:xfrm>
            <a:prstGeom prst="rect">
              <a:avLst/>
            </a:prstGeom>
          </p:spPr>
        </p:pic>
        <p:pic>
          <p:nvPicPr>
            <p:cNvPr id="44" name="Picture 4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161179" y="2872108"/>
              <a:ext cx="942682" cy="942682"/>
            </a:xfrm>
            <a:prstGeom prst="rect">
              <a:avLst/>
            </a:prstGeom>
          </p:spPr>
        </p:pic>
        <p:pic>
          <p:nvPicPr>
            <p:cNvPr id="50" name="Picture 49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03746" y="147967"/>
              <a:ext cx="1083078" cy="1083078"/>
            </a:xfrm>
            <a:prstGeom prst="rect">
              <a:avLst/>
            </a:prstGeom>
          </p:spPr>
        </p:pic>
        <p:grpSp>
          <p:nvGrpSpPr>
            <p:cNvPr id="57" name="Group 56"/>
            <p:cNvGrpSpPr/>
            <p:nvPr/>
          </p:nvGrpSpPr>
          <p:grpSpPr>
            <a:xfrm>
              <a:off x="1197948" y="-46208"/>
              <a:ext cx="2493899" cy="962602"/>
              <a:chOff x="1258905" y="111799"/>
              <a:chExt cx="2493899" cy="962602"/>
            </a:xfrm>
          </p:grpSpPr>
          <p:sp>
            <p:nvSpPr>
              <p:cNvPr id="51" name="Rectangle 50"/>
              <p:cNvSpPr/>
              <p:nvPr/>
            </p:nvSpPr>
            <p:spPr>
              <a:xfrm>
                <a:off x="1258905" y="111799"/>
                <a:ext cx="1135632" cy="4308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200" b="1" u="sng" dirty="0" smtClean="0"/>
                  <a:t>Internet</a:t>
                </a:r>
                <a:endParaRPr lang="en-US" sz="2200" b="1" u="sng" dirty="0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1326426" y="489626"/>
                <a:ext cx="2426378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nb-NO" sz="1600" b="1" dirty="0">
                    <a:solidFill>
                      <a:schemeClr val="accent1"/>
                    </a:solidFill>
                  </a:rPr>
                  <a:t>IP </a:t>
                </a:r>
                <a:r>
                  <a:rPr lang="mr-IN" sz="1600" b="1" dirty="0">
                    <a:solidFill>
                      <a:schemeClr val="accent1"/>
                    </a:solidFill>
                  </a:rPr>
                  <a:t>–</a:t>
                </a:r>
                <a:r>
                  <a:rPr lang="nb-NO" sz="1600" b="1" dirty="0">
                    <a:solidFill>
                      <a:schemeClr val="accent1"/>
                    </a:solidFill>
                  </a:rPr>
                  <a:t> </a:t>
                </a:r>
                <a:r>
                  <a:rPr lang="nb-NO" sz="1600" dirty="0" smtClean="0">
                    <a:solidFill>
                      <a:schemeClr val="accent1"/>
                    </a:solidFill>
                  </a:rPr>
                  <a:t>192.168.</a:t>
                </a:r>
                <a:r>
                  <a:rPr lang="nb-NO" sz="1600" b="1" dirty="0" smtClean="0">
                    <a:solidFill>
                      <a:schemeClr val="accent1"/>
                    </a:solidFill>
                  </a:rPr>
                  <a:t>16</a:t>
                </a:r>
                <a:r>
                  <a:rPr lang="nb-NO" sz="1600" dirty="0" smtClean="0">
                    <a:solidFill>
                      <a:schemeClr val="accent1"/>
                    </a:solidFill>
                  </a:rPr>
                  <a:t>.1</a:t>
                </a:r>
              </a:p>
              <a:p>
                <a:r>
                  <a:rPr lang="nb-NO" sz="1600" b="1" dirty="0" smtClean="0">
                    <a:solidFill>
                      <a:schemeClr val="accent1"/>
                    </a:solidFill>
                  </a:rPr>
                  <a:t>MAC </a:t>
                </a:r>
                <a:r>
                  <a:rPr lang="mr-IN" sz="1600" b="1" dirty="0">
                    <a:solidFill>
                      <a:schemeClr val="accent1"/>
                    </a:solidFill>
                  </a:rPr>
                  <a:t>–</a:t>
                </a:r>
                <a:r>
                  <a:rPr lang="nb-NO" sz="1600" b="1" dirty="0">
                    <a:solidFill>
                      <a:schemeClr val="accent1"/>
                    </a:solidFill>
                  </a:rPr>
                  <a:t> </a:t>
                </a:r>
                <a:r>
                  <a:rPr lang="nb-NO" sz="1600" dirty="0" smtClean="0">
                    <a:solidFill>
                      <a:schemeClr val="accent1"/>
                    </a:solidFill>
                  </a:rPr>
                  <a:t>AB:AB:AB:AB:AB:AB</a:t>
                </a:r>
                <a:endParaRPr lang="nb-NO" sz="1600" dirty="0">
                  <a:solidFill>
                    <a:schemeClr val="accent1"/>
                  </a:solidFill>
                </a:endParaRPr>
              </a:p>
            </p:txBody>
          </p:sp>
        </p:grpSp>
        <p:cxnSp>
          <p:nvCxnSpPr>
            <p:cNvPr id="53" name="Straight Connector 52"/>
            <p:cNvCxnSpPr/>
            <p:nvPr/>
          </p:nvCxnSpPr>
          <p:spPr>
            <a:xfrm>
              <a:off x="1052405" y="1183230"/>
              <a:ext cx="2040766" cy="2511347"/>
            </a:xfrm>
            <a:prstGeom prst="line">
              <a:avLst/>
            </a:prstGeom>
            <a:ln w="762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/>
            <p:cNvSpPr txBox="1"/>
            <p:nvPr/>
          </p:nvSpPr>
          <p:spPr>
            <a:xfrm>
              <a:off x="2908403" y="3689432"/>
              <a:ext cx="6192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eth0</a:t>
              </a:r>
            </a:p>
          </p:txBody>
        </p:sp>
      </p:grpSp>
      <p:sp>
        <p:nvSpPr>
          <p:cNvPr id="59" name="TextBox 58"/>
          <p:cNvSpPr txBox="1"/>
          <p:nvPr/>
        </p:nvSpPr>
        <p:spPr>
          <a:xfrm>
            <a:off x="1789618" y="29281"/>
            <a:ext cx="8484782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0" b="1" dirty="0" smtClean="0"/>
              <a:t>DMZ/Firewall</a:t>
            </a:r>
            <a:endParaRPr lang="en-US" sz="4500" b="1" dirty="0">
              <a:solidFill>
                <a:schemeClr val="accent6"/>
              </a:solidFill>
            </a:endParaRPr>
          </a:p>
        </p:txBody>
      </p:sp>
      <p:pic>
        <p:nvPicPr>
          <p:cNvPr id="60" name="Picture 5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71442" y="2134537"/>
            <a:ext cx="601017" cy="601017"/>
          </a:xfrm>
          <a:prstGeom prst="rect">
            <a:avLst/>
          </a:prstGeom>
        </p:spPr>
      </p:pic>
      <p:sp>
        <p:nvSpPr>
          <p:cNvPr id="61" name="TextBox 60"/>
          <p:cNvSpPr txBox="1"/>
          <p:nvPr/>
        </p:nvSpPr>
        <p:spPr>
          <a:xfrm>
            <a:off x="5263423" y="3526329"/>
            <a:ext cx="18146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accent2"/>
                </a:solidFill>
              </a:rPr>
              <a:t>DMZ</a:t>
            </a:r>
            <a:endParaRPr lang="en-US" sz="20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3507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/>
          <p:cNvGrpSpPr/>
          <p:nvPr/>
        </p:nvGrpSpPr>
        <p:grpSpPr>
          <a:xfrm>
            <a:off x="588875" y="549433"/>
            <a:ext cx="11471889" cy="6463311"/>
            <a:chOff x="574807" y="394688"/>
            <a:chExt cx="11471889" cy="6463311"/>
          </a:xfrm>
        </p:grpSpPr>
        <p:pic>
          <p:nvPicPr>
            <p:cNvPr id="35" name="Picture 34"/>
            <p:cNvPicPr>
              <a:picLocks noChangeAspect="1"/>
            </p:cNvPicPr>
            <p:nvPr/>
          </p:nvPicPr>
          <p:blipFill rotWithShape="1">
            <a:blip r:embed="rId3"/>
            <a:srcRect b="39122"/>
            <a:stretch/>
          </p:blipFill>
          <p:spPr>
            <a:xfrm>
              <a:off x="4768583" y="828446"/>
              <a:ext cx="2545144" cy="828342"/>
            </a:xfrm>
            <a:prstGeom prst="rect">
              <a:avLst/>
            </a:prstGeom>
          </p:spPr>
        </p:pic>
        <p:cxnSp>
          <p:nvCxnSpPr>
            <p:cNvPr id="13" name="Elbow Connector 12"/>
            <p:cNvCxnSpPr/>
            <p:nvPr/>
          </p:nvCxnSpPr>
          <p:spPr>
            <a:xfrm flipV="1">
              <a:off x="2457140" y="4694978"/>
              <a:ext cx="2052333" cy="1325704"/>
            </a:xfrm>
            <a:prstGeom prst="bentConnector2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4593862" y="5140489"/>
              <a:ext cx="3698228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charset="0"/>
                <a:buChar char="•"/>
              </a:pPr>
              <a:r>
                <a:rPr lang="en-US" sz="1400" dirty="0">
                  <a:latin typeface="Inconsolata Medium" charset="0"/>
                  <a:ea typeface="Inconsolata Medium" charset="0"/>
                  <a:cs typeface="Inconsolata Medium" charset="0"/>
                </a:rPr>
                <a:t>p</a:t>
              </a:r>
              <a:r>
                <a:rPr lang="en-US" sz="1400" dirty="0" smtClean="0">
                  <a:latin typeface="Inconsolata Medium" charset="0"/>
                  <a:ea typeface="Inconsolata Medium" charset="0"/>
                  <a:cs typeface="Inconsolata Medium" charset="0"/>
                </a:rPr>
                <a:t>ing &lt;</a:t>
              </a:r>
              <a:r>
                <a:rPr lang="en-US" sz="1400" dirty="0" err="1" smtClean="0">
                  <a:latin typeface="Inconsolata Medium" charset="0"/>
                  <a:ea typeface="Inconsolata Medium" charset="0"/>
                  <a:cs typeface="Inconsolata Medium" charset="0"/>
                </a:rPr>
                <a:t>ip</a:t>
              </a:r>
              <a:r>
                <a:rPr lang="en-US" sz="1400" dirty="0" smtClean="0">
                  <a:latin typeface="Inconsolata Medium" charset="0"/>
                  <a:ea typeface="Inconsolata Medium" charset="0"/>
                  <a:cs typeface="Inconsolata Medium" charset="0"/>
                </a:rPr>
                <a:t>&gt;</a:t>
              </a:r>
            </a:p>
            <a:p>
              <a:pPr marL="285750" indent="-285750">
                <a:buFont typeface="Arial" charset="0"/>
                <a:buChar char="•"/>
              </a:pPr>
              <a:r>
                <a:rPr lang="en-US" sz="1400" dirty="0" smtClean="0">
                  <a:latin typeface="Inconsolata Medium" charset="0"/>
                  <a:ea typeface="Inconsolata Medium" charset="0"/>
                  <a:cs typeface="Inconsolata Medium" charset="0"/>
                </a:rPr>
                <a:t>traceroute &lt;</a:t>
              </a:r>
              <a:r>
                <a:rPr lang="en-US" sz="1400" dirty="0" err="1" smtClean="0">
                  <a:latin typeface="Inconsolata Medium" charset="0"/>
                  <a:ea typeface="Inconsolata Medium" charset="0"/>
                  <a:cs typeface="Inconsolata Medium" charset="0"/>
                </a:rPr>
                <a:t>ip</a:t>
              </a:r>
              <a:r>
                <a:rPr lang="en-US" sz="1400" dirty="0" smtClean="0">
                  <a:latin typeface="Inconsolata Medium" charset="0"/>
                  <a:ea typeface="Inconsolata Medium" charset="0"/>
                  <a:cs typeface="Inconsolata Medium" charset="0"/>
                </a:rPr>
                <a:t>&gt;</a:t>
              </a:r>
            </a:p>
            <a:p>
              <a:pPr marL="285750" indent="-285750">
                <a:buFont typeface="Arial" charset="0"/>
                <a:buChar char="•"/>
              </a:pPr>
              <a:r>
                <a:rPr lang="en-US" sz="1400" dirty="0" err="1">
                  <a:latin typeface="Inconsolata Medium" charset="0"/>
                  <a:ea typeface="Inconsolata Medium" charset="0"/>
                  <a:cs typeface="Inconsolata Medium" charset="0"/>
                </a:rPr>
                <a:t>a</a:t>
              </a:r>
              <a:r>
                <a:rPr lang="en-US" sz="1400" dirty="0" err="1" smtClean="0">
                  <a:latin typeface="Inconsolata Medium" charset="0"/>
                  <a:ea typeface="Inconsolata Medium" charset="0"/>
                  <a:cs typeface="Inconsolata Medium" charset="0"/>
                </a:rPr>
                <a:t>rp</a:t>
              </a:r>
              <a:r>
                <a:rPr lang="en-US" sz="1400" dirty="0" smtClean="0">
                  <a:latin typeface="Inconsolata Medium" charset="0"/>
                  <a:ea typeface="Inconsolata Medium" charset="0"/>
                  <a:cs typeface="Inconsolata Medium" charset="0"/>
                </a:rPr>
                <a:t> </a:t>
              </a:r>
              <a:r>
                <a:rPr lang="mr-IN" sz="1400" dirty="0" smtClean="0">
                  <a:latin typeface="Inconsolata Medium" charset="0"/>
                  <a:ea typeface="Inconsolata Medium" charset="0"/>
                  <a:cs typeface="Inconsolata Medium" charset="0"/>
                </a:rPr>
                <a:t>–</a:t>
              </a:r>
              <a:r>
                <a:rPr lang="en-US" sz="1400" dirty="0" smtClean="0">
                  <a:latin typeface="Inconsolata Medium" charset="0"/>
                  <a:ea typeface="Inconsolata Medium" charset="0"/>
                  <a:cs typeface="Inconsolata Medium" charset="0"/>
                </a:rPr>
                <a:t>a</a:t>
              </a:r>
            </a:p>
            <a:p>
              <a:pPr marL="285750" indent="-285750">
                <a:buFont typeface="Arial" charset="0"/>
                <a:buChar char="•"/>
              </a:pPr>
              <a:r>
                <a:rPr lang="en-US" sz="1400" dirty="0" smtClean="0">
                  <a:latin typeface="Inconsolata Medium" charset="0"/>
                  <a:ea typeface="Inconsolata Medium" charset="0"/>
                  <a:cs typeface="Inconsolata Medium" charset="0"/>
                </a:rPr>
                <a:t>route </a:t>
              </a:r>
              <a:r>
                <a:rPr lang="mr-IN" sz="1400" dirty="0" smtClean="0">
                  <a:latin typeface="Inconsolata Medium" charset="0"/>
                  <a:ea typeface="Inconsolata Medium" charset="0"/>
                  <a:cs typeface="Inconsolata Medium" charset="0"/>
                </a:rPr>
                <a:t>–</a:t>
              </a:r>
              <a:r>
                <a:rPr lang="en-US" sz="1400" dirty="0" smtClean="0">
                  <a:latin typeface="Inconsolata Medium" charset="0"/>
                  <a:ea typeface="Inconsolata Medium" charset="0"/>
                  <a:cs typeface="Inconsolata Medium" charset="0"/>
                </a:rPr>
                <a:t>n </a:t>
              </a:r>
              <a:r>
                <a:rPr lang="en-US" sz="1400" b="1" dirty="0" smtClean="0"/>
                <a:t>or</a:t>
              </a:r>
              <a:r>
                <a:rPr lang="en-US" sz="1400" dirty="0" smtClean="0"/>
                <a:t> </a:t>
              </a:r>
              <a:r>
                <a:rPr lang="en-US" sz="1400" dirty="0" err="1" smtClean="0">
                  <a:latin typeface="Inconsolata Medium" charset="0"/>
                  <a:ea typeface="Inconsolata Medium" charset="0"/>
                  <a:cs typeface="Inconsolata Medium" charset="0"/>
                </a:rPr>
                <a:t>netstat</a:t>
              </a:r>
              <a:r>
                <a:rPr lang="en-US" sz="1400" dirty="0" smtClean="0">
                  <a:latin typeface="Inconsolata Medium" charset="0"/>
                  <a:ea typeface="Inconsolata Medium" charset="0"/>
                  <a:cs typeface="Inconsolata Medium" charset="0"/>
                </a:rPr>
                <a:t> </a:t>
              </a:r>
              <a:r>
                <a:rPr lang="mr-IN" sz="1400" dirty="0" smtClean="0">
                  <a:latin typeface="Inconsolata Medium" charset="0"/>
                  <a:ea typeface="Inconsolata Medium" charset="0"/>
                  <a:cs typeface="Inconsolata Medium" charset="0"/>
                </a:rPr>
                <a:t>–</a:t>
              </a:r>
              <a:r>
                <a:rPr lang="en-US" sz="1400" dirty="0" err="1" smtClean="0">
                  <a:latin typeface="Inconsolata Medium" charset="0"/>
                  <a:ea typeface="Inconsolata Medium" charset="0"/>
                  <a:cs typeface="Inconsolata Medium" charset="0"/>
                </a:rPr>
                <a:t>rn</a:t>
              </a:r>
              <a:endParaRPr lang="en-US" sz="1400" dirty="0" smtClean="0">
                <a:latin typeface="Inconsolata Medium" charset="0"/>
                <a:ea typeface="Inconsolata Medium" charset="0"/>
                <a:cs typeface="Inconsolata Medium" charset="0"/>
              </a:endParaRPr>
            </a:p>
            <a:p>
              <a:pPr marL="285750" indent="-285750">
                <a:buFont typeface="Arial" charset="0"/>
                <a:buChar char="•"/>
              </a:pPr>
              <a:r>
                <a:rPr lang="en-US" sz="1400" dirty="0" err="1" smtClean="0">
                  <a:latin typeface="Inconsolata Medium" charset="0"/>
                  <a:ea typeface="Inconsolata Medium" charset="0"/>
                  <a:cs typeface="Inconsolata Medium" charset="0"/>
                </a:rPr>
                <a:t>tcpdum</a:t>
              </a:r>
              <a:r>
                <a:rPr lang="en-US" sz="1400" dirty="0" smtClean="0">
                  <a:latin typeface="Inconsolata Medium" charset="0"/>
                  <a:ea typeface="Inconsolata Medium" charset="0"/>
                  <a:cs typeface="Inconsolata Medium" charset="0"/>
                </a:rPr>
                <a:t> -</a:t>
              </a:r>
              <a:r>
                <a:rPr lang="en-US" sz="1400" dirty="0" err="1" smtClean="0">
                  <a:latin typeface="Inconsolata Medium" charset="0"/>
                  <a:ea typeface="Inconsolata Medium" charset="0"/>
                  <a:cs typeface="Inconsolata Medium" charset="0"/>
                </a:rPr>
                <a:t>i</a:t>
              </a:r>
              <a:r>
                <a:rPr lang="en-US" sz="1400" dirty="0" smtClean="0">
                  <a:latin typeface="Inconsolata Medium" charset="0"/>
                  <a:ea typeface="Inconsolata Medium" charset="0"/>
                  <a:cs typeface="Inconsolata Medium" charset="0"/>
                </a:rPr>
                <a:t> any -w /</a:t>
              </a:r>
              <a:r>
                <a:rPr lang="en-US" sz="1400" dirty="0" err="1" smtClean="0">
                  <a:latin typeface="Inconsolata Medium" charset="0"/>
                  <a:ea typeface="Inconsolata Medium" charset="0"/>
                  <a:cs typeface="Inconsolata Medium" charset="0"/>
                </a:rPr>
                <a:t>mnt</a:t>
              </a:r>
              <a:r>
                <a:rPr lang="en-US" sz="1400" dirty="0" smtClean="0">
                  <a:latin typeface="Inconsolata Medium" charset="0"/>
                  <a:ea typeface="Inconsolata Medium" charset="0"/>
                  <a:cs typeface="Inconsolata Medium" charset="0"/>
                </a:rPr>
                <a:t>/</a:t>
              </a:r>
              <a:r>
                <a:rPr lang="en-US" sz="1400" dirty="0" err="1" smtClean="0">
                  <a:latin typeface="Inconsolata Medium" charset="0"/>
                  <a:ea typeface="Inconsolata Medium" charset="0"/>
                  <a:cs typeface="Inconsolata Medium" charset="0"/>
                </a:rPr>
                <a:t>test.pcap</a:t>
              </a:r>
              <a:endParaRPr lang="en-US" sz="1400" dirty="0" smtClean="0">
                <a:latin typeface="Inconsolata Medium" charset="0"/>
                <a:ea typeface="Inconsolata Medium" charset="0"/>
                <a:cs typeface="Inconsolata Medium" charset="0"/>
              </a:endParaRPr>
            </a:p>
            <a:p>
              <a:pPr marL="285750" indent="-285750">
                <a:buFont typeface="Arial" charset="0"/>
                <a:buChar char="•"/>
              </a:pPr>
              <a:endParaRPr lang="en-US" sz="1400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432293" y="5567221"/>
              <a:ext cx="158650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chemeClr val="accent6"/>
                  </a:solidFill>
                </a:rPr>
                <a:t>BACKEND</a:t>
              </a:r>
              <a:endParaRPr lang="en-US" sz="1600" dirty="0">
                <a:solidFill>
                  <a:schemeClr val="accent6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207716" y="5642139"/>
              <a:ext cx="158650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rgbClr val="FF0000"/>
                  </a:solidFill>
                </a:rPr>
                <a:t>CLIENT</a:t>
              </a:r>
              <a:endParaRPr lang="en-US" sz="1600" dirty="0">
                <a:solidFill>
                  <a:srgbClr val="FF0000"/>
                </a:solidFill>
              </a:endParaRPr>
            </a:p>
          </p:txBody>
        </p:sp>
        <p:grpSp>
          <p:nvGrpSpPr>
            <p:cNvPr id="2" name="Group 1"/>
            <p:cNvGrpSpPr/>
            <p:nvPr/>
          </p:nvGrpSpPr>
          <p:grpSpPr>
            <a:xfrm>
              <a:off x="890910" y="3977182"/>
              <a:ext cx="2916853" cy="2880817"/>
              <a:chOff x="1225060" y="2680456"/>
              <a:chExt cx="3336258" cy="3295041"/>
            </a:xfrm>
          </p:grpSpPr>
          <p:sp>
            <p:nvSpPr>
              <p:cNvPr id="7" name="TextBox 6"/>
              <p:cNvSpPr txBox="1"/>
              <p:nvPr/>
            </p:nvSpPr>
            <p:spPr>
              <a:xfrm>
                <a:off x="1225060" y="2680456"/>
                <a:ext cx="3336258" cy="11617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u="sng" dirty="0" smtClean="0"/>
                  <a:t>Client</a:t>
                </a:r>
              </a:p>
              <a:p>
                <a:r>
                  <a:rPr lang="nb-NO" sz="1400" b="1" dirty="0" smtClean="0">
                    <a:solidFill>
                      <a:srgbClr val="FF0000"/>
                    </a:solidFill>
                  </a:rPr>
                  <a:t>IP -- </a:t>
                </a:r>
                <a:r>
                  <a:rPr lang="nb-NO" sz="1400" dirty="0" smtClean="0">
                    <a:solidFill>
                      <a:srgbClr val="FF0000"/>
                    </a:solidFill>
                  </a:rPr>
                  <a:t>192.168.13.5</a:t>
                </a:r>
              </a:p>
              <a:p>
                <a:r>
                  <a:rPr lang="nb-NO" sz="1400" b="1" dirty="0" smtClean="0">
                    <a:solidFill>
                      <a:srgbClr val="FF0000"/>
                    </a:solidFill>
                  </a:rPr>
                  <a:t>MAC </a:t>
                </a:r>
                <a:r>
                  <a:rPr lang="mr-IN" sz="1400" b="1" dirty="0" smtClean="0">
                    <a:solidFill>
                      <a:srgbClr val="FF0000"/>
                    </a:solidFill>
                  </a:rPr>
                  <a:t>–</a:t>
                </a:r>
                <a:r>
                  <a:rPr lang="nb-NO" sz="1400" b="1" dirty="0" smtClean="0">
                    <a:solidFill>
                      <a:srgbClr val="FF0000"/>
                    </a:solidFill>
                  </a:rPr>
                  <a:t> </a:t>
                </a:r>
                <a:r>
                  <a:rPr lang="nb-NO" sz="1400" dirty="0" smtClean="0">
                    <a:solidFill>
                      <a:srgbClr val="FF0000"/>
                    </a:solidFill>
                  </a:rPr>
                  <a:t>XX:XX:XX:XX:XX:XX</a:t>
                </a:r>
              </a:p>
              <a:p>
                <a:r>
                  <a:rPr lang="nb-NO" sz="1400" b="1" dirty="0" err="1" smtClean="0">
                    <a:solidFill>
                      <a:srgbClr val="FF0000"/>
                    </a:solidFill>
                  </a:rPr>
                  <a:t>Default</a:t>
                </a:r>
                <a:r>
                  <a:rPr lang="nb-NO" sz="1400" b="1" dirty="0" smtClean="0">
                    <a:solidFill>
                      <a:srgbClr val="FF0000"/>
                    </a:solidFill>
                  </a:rPr>
                  <a:t> </a:t>
                </a:r>
                <a:r>
                  <a:rPr lang="nb-NO" sz="1400" b="1" dirty="0" err="1" smtClean="0">
                    <a:solidFill>
                      <a:srgbClr val="FF0000"/>
                    </a:solidFill>
                  </a:rPr>
                  <a:t>Route</a:t>
                </a:r>
                <a:r>
                  <a:rPr lang="nb-NO" sz="1400" b="1" dirty="0" smtClean="0">
                    <a:solidFill>
                      <a:srgbClr val="FF0000"/>
                    </a:solidFill>
                  </a:rPr>
                  <a:t> </a:t>
                </a:r>
                <a:r>
                  <a:rPr lang="mr-IN" sz="1400" b="1" dirty="0" smtClean="0">
                    <a:solidFill>
                      <a:srgbClr val="FF0000"/>
                    </a:solidFill>
                  </a:rPr>
                  <a:t>–</a:t>
                </a:r>
                <a:r>
                  <a:rPr lang="nb-NO" sz="1400" b="1" dirty="0" smtClean="0">
                    <a:solidFill>
                      <a:srgbClr val="FF0000"/>
                    </a:solidFill>
                  </a:rPr>
                  <a:t> </a:t>
                </a:r>
                <a:r>
                  <a:rPr lang="nb-NO" sz="1400" dirty="0" smtClean="0">
                    <a:solidFill>
                      <a:srgbClr val="FF0000"/>
                    </a:solidFill>
                  </a:rPr>
                  <a:t>192.168.13.10</a:t>
                </a:r>
              </a:p>
            </p:txBody>
          </p:sp>
          <p:pic>
            <p:nvPicPr>
              <p:cNvPr id="4" name="Picture 3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03498" y="3723167"/>
                <a:ext cx="2252330" cy="2252330"/>
              </a:xfrm>
              <a:prstGeom prst="rect">
                <a:avLst/>
              </a:prstGeom>
            </p:spPr>
          </p:pic>
          <p:sp>
            <p:nvSpPr>
              <p:cNvPr id="15" name="TextBox 14"/>
              <p:cNvSpPr txBox="1"/>
              <p:nvPr/>
            </p:nvSpPr>
            <p:spPr>
              <a:xfrm>
                <a:off x="3559313" y="4584811"/>
                <a:ext cx="598673" cy="3520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 smtClean="0"/>
                  <a:t>eth0</a:t>
                </a:r>
                <a:endParaRPr lang="en-US" sz="1400" b="1" dirty="0"/>
              </a:p>
            </p:txBody>
          </p:sp>
        </p:grpSp>
        <p:grpSp>
          <p:nvGrpSpPr>
            <p:cNvPr id="3" name="Group 2"/>
            <p:cNvGrpSpPr/>
            <p:nvPr/>
          </p:nvGrpSpPr>
          <p:grpSpPr>
            <a:xfrm>
              <a:off x="8884671" y="3664975"/>
              <a:ext cx="2995866" cy="2994581"/>
              <a:chOff x="8296940" y="2550334"/>
              <a:chExt cx="3426632" cy="3425163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546804" y="3846032"/>
                <a:ext cx="2129465" cy="2129465"/>
              </a:xfrm>
              <a:prstGeom prst="rect">
                <a:avLst/>
              </a:prstGeom>
            </p:spPr>
          </p:pic>
          <p:sp>
            <p:nvSpPr>
              <p:cNvPr id="8" name="TextBox 7"/>
              <p:cNvSpPr txBox="1"/>
              <p:nvPr/>
            </p:nvSpPr>
            <p:spPr>
              <a:xfrm>
                <a:off x="8296940" y="2550334"/>
                <a:ext cx="3426632" cy="14081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u="sng" dirty="0" smtClean="0"/>
                  <a:t>Servers</a:t>
                </a:r>
              </a:p>
              <a:p>
                <a:r>
                  <a:rPr lang="nb-NO" sz="1400" b="1" dirty="0" smtClean="0">
                    <a:solidFill>
                      <a:schemeClr val="accent6"/>
                    </a:solidFill>
                  </a:rPr>
                  <a:t>IPs -- </a:t>
                </a:r>
                <a:r>
                  <a:rPr lang="nb-NO" sz="1400" dirty="0" smtClean="0">
                    <a:solidFill>
                      <a:schemeClr val="accent6"/>
                    </a:solidFill>
                  </a:rPr>
                  <a:t>192.168.14.11-12</a:t>
                </a:r>
              </a:p>
              <a:p>
                <a:r>
                  <a:rPr lang="nb-NO" sz="1400" b="1" dirty="0" smtClean="0">
                    <a:solidFill>
                      <a:schemeClr val="accent6"/>
                    </a:solidFill>
                  </a:rPr>
                  <a:t>MACs </a:t>
                </a:r>
                <a:r>
                  <a:rPr lang="mr-IN" sz="1400" b="1" dirty="0" smtClean="0">
                    <a:solidFill>
                      <a:schemeClr val="accent6"/>
                    </a:solidFill>
                  </a:rPr>
                  <a:t>–</a:t>
                </a:r>
                <a:r>
                  <a:rPr lang="nb-NO" sz="1400" b="1" dirty="0" smtClean="0">
                    <a:solidFill>
                      <a:schemeClr val="accent6"/>
                    </a:solidFill>
                  </a:rPr>
                  <a:t> </a:t>
                </a:r>
                <a:r>
                  <a:rPr lang="nb-NO" sz="1400" dirty="0" smtClean="0">
                    <a:solidFill>
                      <a:schemeClr val="accent6"/>
                    </a:solidFill>
                  </a:rPr>
                  <a:t>XY:XY:XY:XY:XY:XY</a:t>
                </a:r>
              </a:p>
              <a:p>
                <a:r>
                  <a:rPr lang="nb-NO" sz="1400" b="1" dirty="0" err="1" smtClean="0">
                    <a:solidFill>
                      <a:schemeClr val="accent6"/>
                    </a:solidFill>
                  </a:rPr>
                  <a:t>Default</a:t>
                </a:r>
                <a:r>
                  <a:rPr lang="nb-NO" sz="1400" b="1" dirty="0" smtClean="0">
                    <a:solidFill>
                      <a:schemeClr val="accent6"/>
                    </a:solidFill>
                  </a:rPr>
                  <a:t> </a:t>
                </a:r>
                <a:r>
                  <a:rPr lang="nb-NO" sz="1400" b="1" dirty="0" err="1" smtClean="0">
                    <a:solidFill>
                      <a:schemeClr val="accent6"/>
                    </a:solidFill>
                  </a:rPr>
                  <a:t>Route</a:t>
                </a:r>
                <a:r>
                  <a:rPr lang="nb-NO" sz="1400" b="1" dirty="0" smtClean="0">
                    <a:solidFill>
                      <a:schemeClr val="accent6"/>
                    </a:solidFill>
                  </a:rPr>
                  <a:t> </a:t>
                </a:r>
                <a:r>
                  <a:rPr lang="mr-IN" sz="1400" b="1" dirty="0" smtClean="0">
                    <a:solidFill>
                      <a:schemeClr val="accent6"/>
                    </a:solidFill>
                  </a:rPr>
                  <a:t>–</a:t>
                </a:r>
                <a:r>
                  <a:rPr lang="nb-NO" sz="1400" b="1" dirty="0" smtClean="0">
                    <a:solidFill>
                      <a:schemeClr val="accent6"/>
                    </a:solidFill>
                  </a:rPr>
                  <a:t> </a:t>
                </a:r>
                <a:r>
                  <a:rPr lang="nb-NO" sz="1400" dirty="0" smtClean="0">
                    <a:solidFill>
                      <a:schemeClr val="accent6"/>
                    </a:solidFill>
                  </a:rPr>
                  <a:t>192.168.14.10</a:t>
                </a:r>
                <a:endParaRPr lang="en-US" sz="1400" dirty="0" smtClean="0">
                  <a:solidFill>
                    <a:schemeClr val="accent6"/>
                  </a:solidFill>
                </a:endParaRPr>
              </a:p>
              <a:p>
                <a:endParaRPr lang="en-US" sz="1400" b="1" dirty="0">
                  <a:solidFill>
                    <a:schemeClr val="accent6"/>
                  </a:solidFill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8296940" y="4726098"/>
                <a:ext cx="598673" cy="3520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 smtClean="0"/>
                  <a:t>eth0</a:t>
                </a:r>
                <a:endParaRPr lang="en-US" sz="1400" b="1" dirty="0"/>
              </a:p>
            </p:txBody>
          </p:sp>
        </p:grpSp>
        <p:grpSp>
          <p:nvGrpSpPr>
            <p:cNvPr id="34" name="Group 33"/>
            <p:cNvGrpSpPr/>
            <p:nvPr/>
          </p:nvGrpSpPr>
          <p:grpSpPr>
            <a:xfrm>
              <a:off x="3924792" y="3476425"/>
              <a:ext cx="1512352" cy="1212831"/>
              <a:chOff x="4189963" y="2763824"/>
              <a:chExt cx="1729808" cy="1387220"/>
            </a:xfrm>
          </p:grpSpPr>
          <p:sp>
            <p:nvSpPr>
              <p:cNvPr id="18" name="TextBox 17"/>
              <p:cNvSpPr txBox="1"/>
              <p:nvPr/>
            </p:nvSpPr>
            <p:spPr>
              <a:xfrm>
                <a:off x="4510632" y="3799013"/>
                <a:ext cx="598673" cy="3520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 smtClean="0"/>
                  <a:t>eth1</a:t>
                </a:r>
                <a:endParaRPr lang="en-US" sz="1400" b="1" dirty="0"/>
              </a:p>
            </p:txBody>
          </p:sp>
          <p:grpSp>
            <p:nvGrpSpPr>
              <p:cNvPr id="31" name="Group 30"/>
              <p:cNvGrpSpPr/>
              <p:nvPr/>
            </p:nvGrpSpPr>
            <p:grpSpPr>
              <a:xfrm>
                <a:off x="4189963" y="2763824"/>
                <a:ext cx="1729808" cy="1126929"/>
                <a:chOff x="4189963" y="2763824"/>
                <a:chExt cx="1729808" cy="1126929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189963" y="2763824"/>
                  <a:ext cx="1126929" cy="1126929"/>
                </a:xfrm>
                <a:prstGeom prst="rect">
                  <a:avLst/>
                </a:prstGeom>
              </p:spPr>
            </p:pic>
            <p:sp>
              <p:nvSpPr>
                <p:cNvPr id="19" name="TextBox 18"/>
                <p:cNvSpPr txBox="1"/>
                <p:nvPr/>
              </p:nvSpPr>
              <p:spPr>
                <a:xfrm>
                  <a:off x="5321098" y="3464165"/>
                  <a:ext cx="598673" cy="3520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b="1" dirty="0" smtClean="0"/>
                    <a:t>eth2</a:t>
                  </a:r>
                  <a:endParaRPr lang="en-US" sz="1400" b="1" dirty="0"/>
                </a:p>
              </p:txBody>
            </p:sp>
          </p:grpSp>
        </p:grpSp>
        <p:cxnSp>
          <p:nvCxnSpPr>
            <p:cNvPr id="16" name="Elbow Connector 15"/>
            <p:cNvCxnSpPr>
              <a:endCxn id="32" idx="2"/>
            </p:cNvCxnSpPr>
            <p:nvPr/>
          </p:nvCxnSpPr>
          <p:spPr>
            <a:xfrm rot="10800000">
              <a:off x="7699509" y="4724595"/>
              <a:ext cx="1656095" cy="1205858"/>
            </a:xfrm>
            <a:prstGeom prst="bentConnector2">
              <a:avLst/>
            </a:prstGeom>
            <a:ln w="762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7" name="Group 36"/>
            <p:cNvGrpSpPr/>
            <p:nvPr/>
          </p:nvGrpSpPr>
          <p:grpSpPr>
            <a:xfrm>
              <a:off x="6991338" y="3500327"/>
              <a:ext cx="1551423" cy="1224268"/>
              <a:chOff x="6428590" y="2763824"/>
              <a:chExt cx="1774497" cy="1400302"/>
            </a:xfrm>
          </p:grpSpPr>
          <p:grpSp>
            <p:nvGrpSpPr>
              <p:cNvPr id="25" name="Group 24"/>
              <p:cNvGrpSpPr/>
              <p:nvPr/>
            </p:nvGrpSpPr>
            <p:grpSpPr>
              <a:xfrm>
                <a:off x="6428590" y="2763824"/>
                <a:ext cx="1774497" cy="1126929"/>
                <a:chOff x="6601316" y="2785547"/>
                <a:chExt cx="1774497" cy="1126929"/>
              </a:xfrm>
            </p:grpSpPr>
            <p:pic>
              <p:nvPicPr>
                <p:cNvPr id="27" name="Picture 26"/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248884" y="2785547"/>
                  <a:ext cx="1126929" cy="1126929"/>
                </a:xfrm>
                <a:prstGeom prst="rect">
                  <a:avLst/>
                </a:prstGeom>
              </p:spPr>
            </p:pic>
            <p:sp>
              <p:nvSpPr>
                <p:cNvPr id="30" name="TextBox 29"/>
                <p:cNvSpPr txBox="1"/>
                <p:nvPr/>
              </p:nvSpPr>
              <p:spPr>
                <a:xfrm>
                  <a:off x="6601316" y="3431982"/>
                  <a:ext cx="598673" cy="3520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b="1" dirty="0" smtClean="0"/>
                    <a:t>eth1</a:t>
                  </a:r>
                  <a:endParaRPr lang="en-US" sz="1400" b="1" dirty="0"/>
                </a:p>
              </p:txBody>
            </p:sp>
          </p:grpSp>
          <p:sp>
            <p:nvSpPr>
              <p:cNvPr id="32" name="TextBox 31"/>
              <p:cNvSpPr txBox="1"/>
              <p:nvPr/>
            </p:nvSpPr>
            <p:spPr>
              <a:xfrm>
                <a:off x="6939248" y="3812095"/>
                <a:ext cx="598673" cy="3520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 smtClean="0"/>
                  <a:t>eth0</a:t>
                </a:r>
                <a:endParaRPr lang="en-US" sz="1400" b="1" dirty="0"/>
              </a:p>
            </p:txBody>
          </p:sp>
        </p:grpSp>
        <p:sp>
          <p:nvSpPr>
            <p:cNvPr id="9" name="TextBox 8"/>
            <p:cNvSpPr txBox="1"/>
            <p:nvPr/>
          </p:nvSpPr>
          <p:spPr>
            <a:xfrm>
              <a:off x="3215889" y="1571692"/>
              <a:ext cx="2649339" cy="20928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u="sng" dirty="0" smtClean="0"/>
                <a:t>Router-1</a:t>
              </a:r>
            </a:p>
            <a:p>
              <a:r>
                <a:rPr lang="nb-NO" sz="1400" b="1" dirty="0" smtClean="0">
                  <a:solidFill>
                    <a:srgbClr val="FF0000"/>
                  </a:solidFill>
                </a:rPr>
                <a:t>IP </a:t>
              </a:r>
              <a:r>
                <a:rPr lang="mr-IN" sz="1400" b="1" dirty="0" smtClean="0">
                  <a:solidFill>
                    <a:srgbClr val="FF0000"/>
                  </a:solidFill>
                </a:rPr>
                <a:t>–</a:t>
              </a:r>
              <a:r>
                <a:rPr lang="nb-NO" sz="1400" b="1" dirty="0" smtClean="0">
                  <a:solidFill>
                    <a:srgbClr val="FF0000"/>
                  </a:solidFill>
                </a:rPr>
                <a:t> </a:t>
              </a:r>
              <a:r>
                <a:rPr lang="nb-NO" sz="1400" dirty="0" smtClean="0">
                  <a:solidFill>
                    <a:srgbClr val="FF0000"/>
                  </a:solidFill>
                </a:rPr>
                <a:t>192.168.</a:t>
              </a:r>
              <a:r>
                <a:rPr lang="nb-NO" sz="1400" b="1" dirty="0" smtClean="0">
                  <a:solidFill>
                    <a:srgbClr val="FF0000"/>
                  </a:solidFill>
                </a:rPr>
                <a:t>13</a:t>
              </a:r>
              <a:r>
                <a:rPr lang="nb-NO" sz="1400" dirty="0" smtClean="0">
                  <a:solidFill>
                    <a:srgbClr val="FF0000"/>
                  </a:solidFill>
                </a:rPr>
                <a:t>.10</a:t>
              </a:r>
              <a:endParaRPr lang="nb-NO" sz="1400" b="1" dirty="0" smtClean="0">
                <a:solidFill>
                  <a:srgbClr val="FF0000"/>
                </a:solidFill>
              </a:endParaRPr>
            </a:p>
            <a:p>
              <a:r>
                <a:rPr lang="nb-NO" sz="1400" b="1" dirty="0" smtClean="0">
                  <a:solidFill>
                    <a:srgbClr val="FF0000"/>
                  </a:solidFill>
                </a:rPr>
                <a:t>MAC </a:t>
              </a:r>
              <a:r>
                <a:rPr lang="mr-IN" sz="1400" b="1" dirty="0" smtClean="0">
                  <a:solidFill>
                    <a:srgbClr val="FF0000"/>
                  </a:solidFill>
                </a:rPr>
                <a:t>–</a:t>
              </a:r>
              <a:r>
                <a:rPr lang="nb-NO" sz="1400" b="1" dirty="0" smtClean="0">
                  <a:solidFill>
                    <a:srgbClr val="FF0000"/>
                  </a:solidFill>
                </a:rPr>
                <a:t> </a:t>
              </a:r>
              <a:r>
                <a:rPr lang="nb-NO" sz="1400" dirty="0" smtClean="0">
                  <a:solidFill>
                    <a:srgbClr val="FF0000"/>
                  </a:solidFill>
                </a:rPr>
                <a:t>AA:AA:AA:AA:AA:AA</a:t>
              </a:r>
            </a:p>
            <a:p>
              <a:r>
                <a:rPr lang="nb-NO" sz="1400" b="1" dirty="0" smtClean="0">
                  <a:solidFill>
                    <a:schemeClr val="accent2"/>
                  </a:solidFill>
                </a:rPr>
                <a:t>IP </a:t>
              </a:r>
              <a:r>
                <a:rPr lang="mr-IN" sz="1400" b="1" dirty="0" smtClean="0">
                  <a:solidFill>
                    <a:schemeClr val="accent2"/>
                  </a:solidFill>
                </a:rPr>
                <a:t>–</a:t>
              </a:r>
              <a:r>
                <a:rPr lang="nb-NO" sz="1400" b="1" dirty="0" smtClean="0">
                  <a:solidFill>
                    <a:schemeClr val="accent2"/>
                  </a:solidFill>
                </a:rPr>
                <a:t> </a:t>
              </a:r>
              <a:r>
                <a:rPr lang="nb-NO" sz="1400" dirty="0" smtClean="0">
                  <a:solidFill>
                    <a:schemeClr val="accent2"/>
                  </a:solidFill>
                </a:rPr>
                <a:t>192.168.</a:t>
              </a:r>
              <a:r>
                <a:rPr lang="nb-NO" sz="1400" b="1" dirty="0" smtClean="0">
                  <a:solidFill>
                    <a:schemeClr val="accent2"/>
                  </a:solidFill>
                </a:rPr>
                <a:t>15</a:t>
              </a:r>
              <a:r>
                <a:rPr lang="nb-NO" sz="1400" dirty="0" smtClean="0">
                  <a:solidFill>
                    <a:schemeClr val="accent2"/>
                  </a:solidFill>
                </a:rPr>
                <a:t>.10</a:t>
              </a:r>
            </a:p>
            <a:p>
              <a:r>
                <a:rPr lang="nb-NO" sz="1400" b="1" dirty="0" smtClean="0">
                  <a:solidFill>
                    <a:schemeClr val="accent2"/>
                  </a:solidFill>
                </a:rPr>
                <a:t>MAC </a:t>
              </a:r>
              <a:r>
                <a:rPr lang="mr-IN" sz="1400" b="1" dirty="0" smtClean="0">
                  <a:solidFill>
                    <a:schemeClr val="accent2"/>
                  </a:solidFill>
                </a:rPr>
                <a:t>–</a:t>
              </a:r>
              <a:r>
                <a:rPr lang="nb-NO" sz="1400" b="1" dirty="0" smtClean="0">
                  <a:solidFill>
                    <a:schemeClr val="accent2"/>
                  </a:solidFill>
                </a:rPr>
                <a:t> </a:t>
              </a:r>
              <a:r>
                <a:rPr lang="nb-NO" sz="1400" dirty="0" smtClean="0">
                  <a:solidFill>
                    <a:schemeClr val="accent2"/>
                  </a:solidFill>
                </a:rPr>
                <a:t>BB:BB:BB:BB:BB:BB</a:t>
              </a:r>
            </a:p>
            <a:p>
              <a:r>
                <a:rPr lang="nb-NO" sz="1400" b="1" dirty="0">
                  <a:solidFill>
                    <a:schemeClr val="accent1"/>
                  </a:solidFill>
                </a:rPr>
                <a:t>IP </a:t>
              </a:r>
              <a:r>
                <a:rPr lang="mr-IN" sz="1400" b="1" dirty="0">
                  <a:solidFill>
                    <a:schemeClr val="accent1"/>
                  </a:solidFill>
                </a:rPr>
                <a:t>–</a:t>
              </a:r>
              <a:r>
                <a:rPr lang="nb-NO" sz="1400" b="1" dirty="0">
                  <a:solidFill>
                    <a:schemeClr val="accent1"/>
                  </a:solidFill>
                </a:rPr>
                <a:t> </a:t>
              </a:r>
              <a:r>
                <a:rPr lang="nb-NO" sz="1400" dirty="0" smtClean="0">
                  <a:solidFill>
                    <a:schemeClr val="accent1"/>
                  </a:solidFill>
                </a:rPr>
                <a:t>192.168.</a:t>
              </a:r>
              <a:r>
                <a:rPr lang="nb-NO" sz="1400" b="1" dirty="0" smtClean="0">
                  <a:solidFill>
                    <a:schemeClr val="accent1"/>
                  </a:solidFill>
                </a:rPr>
                <a:t>16</a:t>
              </a:r>
              <a:r>
                <a:rPr lang="nb-NO" sz="1400" dirty="0" smtClean="0">
                  <a:solidFill>
                    <a:schemeClr val="accent1"/>
                  </a:solidFill>
                </a:rPr>
                <a:t>.10</a:t>
              </a:r>
              <a:endParaRPr lang="nb-NO" sz="1400" dirty="0">
                <a:solidFill>
                  <a:schemeClr val="accent1"/>
                </a:solidFill>
              </a:endParaRPr>
            </a:p>
            <a:p>
              <a:r>
                <a:rPr lang="nb-NO" sz="1400" b="1" dirty="0">
                  <a:solidFill>
                    <a:schemeClr val="accent1"/>
                  </a:solidFill>
                </a:rPr>
                <a:t>MAC </a:t>
              </a:r>
              <a:r>
                <a:rPr lang="mr-IN" sz="1400" b="1" dirty="0">
                  <a:solidFill>
                    <a:schemeClr val="accent1"/>
                  </a:solidFill>
                </a:rPr>
                <a:t>–</a:t>
              </a:r>
              <a:r>
                <a:rPr lang="nb-NO" sz="1400" b="1" dirty="0">
                  <a:solidFill>
                    <a:schemeClr val="accent1"/>
                  </a:solidFill>
                </a:rPr>
                <a:t> </a:t>
              </a:r>
              <a:r>
                <a:rPr lang="nb-NO" sz="1400" dirty="0" smtClean="0">
                  <a:solidFill>
                    <a:schemeClr val="accent1"/>
                  </a:solidFill>
                </a:rPr>
                <a:t>BC:BC:BC:BC:BC:BC</a:t>
              </a:r>
              <a:endParaRPr lang="nb-NO" sz="1400" b="1" dirty="0" smtClean="0">
                <a:solidFill>
                  <a:schemeClr val="accent1"/>
                </a:solidFill>
              </a:endParaRPr>
            </a:p>
            <a:p>
              <a:r>
                <a:rPr lang="nb-NO" sz="1400" b="1" dirty="0" err="1" smtClean="0"/>
                <a:t>Default</a:t>
              </a:r>
              <a:r>
                <a:rPr lang="nb-NO" sz="1400" b="1" dirty="0" smtClean="0"/>
                <a:t> </a:t>
              </a:r>
              <a:r>
                <a:rPr lang="nb-NO" sz="1400" b="1" dirty="0" err="1" smtClean="0"/>
                <a:t>Route</a:t>
              </a:r>
              <a:r>
                <a:rPr lang="nb-NO" sz="1400" b="1" dirty="0" smtClean="0"/>
                <a:t> </a:t>
              </a:r>
              <a:r>
                <a:rPr lang="mr-IN" sz="1400" b="1" dirty="0" smtClean="0"/>
                <a:t>–</a:t>
              </a:r>
              <a:r>
                <a:rPr lang="nb-NO" sz="1400" b="1" dirty="0" smtClean="0"/>
                <a:t> </a:t>
              </a:r>
              <a:r>
                <a:rPr lang="en-US" sz="1400" dirty="0" smtClean="0"/>
                <a:t>192.168.16.1</a:t>
              </a:r>
            </a:p>
            <a:p>
              <a:endParaRPr lang="en-US" sz="1400" b="1" dirty="0">
                <a:solidFill>
                  <a:schemeClr val="accent6"/>
                </a:solidFill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6753300" y="2049420"/>
              <a:ext cx="2649339" cy="16619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u="sng" dirty="0" smtClean="0"/>
                <a:t>Router-2</a:t>
              </a:r>
            </a:p>
            <a:p>
              <a:r>
                <a:rPr lang="nb-NO" sz="1400" b="1" dirty="0" smtClean="0">
                  <a:solidFill>
                    <a:schemeClr val="accent6"/>
                  </a:solidFill>
                </a:rPr>
                <a:t>IP </a:t>
              </a:r>
              <a:r>
                <a:rPr lang="mr-IN" sz="1400" b="1" dirty="0" smtClean="0">
                  <a:solidFill>
                    <a:schemeClr val="accent6"/>
                  </a:solidFill>
                </a:rPr>
                <a:t>–</a:t>
              </a:r>
              <a:r>
                <a:rPr lang="nb-NO" sz="1400" b="1" dirty="0" smtClean="0">
                  <a:solidFill>
                    <a:schemeClr val="accent6"/>
                  </a:solidFill>
                </a:rPr>
                <a:t> </a:t>
              </a:r>
              <a:r>
                <a:rPr lang="nb-NO" sz="1400" dirty="0" smtClean="0">
                  <a:solidFill>
                    <a:schemeClr val="accent6"/>
                  </a:solidFill>
                </a:rPr>
                <a:t>192.168.</a:t>
              </a:r>
              <a:r>
                <a:rPr lang="nb-NO" sz="1400" b="1" dirty="0" smtClean="0">
                  <a:solidFill>
                    <a:schemeClr val="accent6"/>
                  </a:solidFill>
                </a:rPr>
                <a:t>14</a:t>
              </a:r>
              <a:r>
                <a:rPr lang="nb-NO" sz="1400" dirty="0" smtClean="0">
                  <a:solidFill>
                    <a:schemeClr val="accent6"/>
                  </a:solidFill>
                </a:rPr>
                <a:t>.10</a:t>
              </a:r>
              <a:endParaRPr lang="nb-NO" sz="1400" b="1" dirty="0" smtClean="0">
                <a:solidFill>
                  <a:schemeClr val="accent6"/>
                </a:solidFill>
              </a:endParaRPr>
            </a:p>
            <a:p>
              <a:r>
                <a:rPr lang="nb-NO" sz="1400" b="1" dirty="0" smtClean="0">
                  <a:solidFill>
                    <a:schemeClr val="accent6"/>
                  </a:solidFill>
                </a:rPr>
                <a:t>MAC </a:t>
              </a:r>
              <a:r>
                <a:rPr lang="mr-IN" sz="1400" b="1" dirty="0" smtClean="0">
                  <a:solidFill>
                    <a:schemeClr val="accent6"/>
                  </a:solidFill>
                </a:rPr>
                <a:t>–</a:t>
              </a:r>
              <a:r>
                <a:rPr lang="nb-NO" sz="1400" b="1" dirty="0" smtClean="0">
                  <a:solidFill>
                    <a:schemeClr val="accent6"/>
                  </a:solidFill>
                </a:rPr>
                <a:t> </a:t>
              </a:r>
              <a:r>
                <a:rPr lang="nb-NO" sz="1400" dirty="0" smtClean="0">
                  <a:solidFill>
                    <a:schemeClr val="accent6"/>
                  </a:solidFill>
                </a:rPr>
                <a:t>CC:CC:CC:CC:CC:CC</a:t>
              </a:r>
            </a:p>
            <a:p>
              <a:r>
                <a:rPr lang="nb-NO" sz="1400" b="1" dirty="0" smtClean="0">
                  <a:solidFill>
                    <a:schemeClr val="accent2"/>
                  </a:solidFill>
                </a:rPr>
                <a:t>IP </a:t>
              </a:r>
              <a:r>
                <a:rPr lang="mr-IN" sz="1400" b="1" dirty="0" smtClean="0">
                  <a:solidFill>
                    <a:schemeClr val="accent2"/>
                  </a:solidFill>
                </a:rPr>
                <a:t>–</a:t>
              </a:r>
              <a:r>
                <a:rPr lang="nb-NO" sz="1400" b="1" dirty="0" smtClean="0">
                  <a:solidFill>
                    <a:schemeClr val="accent2"/>
                  </a:solidFill>
                </a:rPr>
                <a:t> </a:t>
              </a:r>
              <a:r>
                <a:rPr lang="nb-NO" sz="1400" dirty="0" smtClean="0">
                  <a:solidFill>
                    <a:schemeClr val="accent2"/>
                  </a:solidFill>
                </a:rPr>
                <a:t>192.168.</a:t>
              </a:r>
              <a:r>
                <a:rPr lang="nb-NO" sz="1400" b="1" dirty="0" smtClean="0">
                  <a:solidFill>
                    <a:schemeClr val="accent2"/>
                  </a:solidFill>
                </a:rPr>
                <a:t>15</a:t>
              </a:r>
              <a:r>
                <a:rPr lang="nb-NO" sz="1400" dirty="0" smtClean="0">
                  <a:solidFill>
                    <a:schemeClr val="accent2"/>
                  </a:solidFill>
                </a:rPr>
                <a:t>.100</a:t>
              </a:r>
            </a:p>
            <a:p>
              <a:r>
                <a:rPr lang="nb-NO" sz="1400" b="1" dirty="0" smtClean="0">
                  <a:solidFill>
                    <a:schemeClr val="accent2"/>
                  </a:solidFill>
                </a:rPr>
                <a:t>MAC </a:t>
              </a:r>
              <a:r>
                <a:rPr lang="mr-IN" sz="1400" b="1" dirty="0" smtClean="0">
                  <a:solidFill>
                    <a:schemeClr val="accent2"/>
                  </a:solidFill>
                </a:rPr>
                <a:t>–</a:t>
              </a:r>
              <a:r>
                <a:rPr lang="nb-NO" sz="1400" b="1" dirty="0" smtClean="0">
                  <a:solidFill>
                    <a:schemeClr val="accent2"/>
                  </a:solidFill>
                </a:rPr>
                <a:t> </a:t>
              </a:r>
              <a:r>
                <a:rPr lang="nb-NO" sz="1400" dirty="0" smtClean="0">
                  <a:solidFill>
                    <a:schemeClr val="accent2"/>
                  </a:solidFill>
                </a:rPr>
                <a:t>DD:DD:DD:DD:DD:DD</a:t>
              </a:r>
            </a:p>
            <a:p>
              <a:r>
                <a:rPr lang="nb-NO" sz="1400" b="1" dirty="0" err="1" smtClean="0"/>
                <a:t>Default</a:t>
              </a:r>
              <a:r>
                <a:rPr lang="nb-NO" sz="1400" b="1" dirty="0" smtClean="0"/>
                <a:t> </a:t>
              </a:r>
              <a:r>
                <a:rPr lang="nb-NO" sz="1400" b="1" dirty="0" err="1" smtClean="0"/>
                <a:t>Route</a:t>
              </a:r>
              <a:r>
                <a:rPr lang="nb-NO" sz="1400" b="1" dirty="0" smtClean="0"/>
                <a:t> </a:t>
              </a:r>
              <a:r>
                <a:rPr lang="mr-IN" sz="1400" b="1" dirty="0" smtClean="0"/>
                <a:t>–</a:t>
              </a:r>
              <a:r>
                <a:rPr lang="nb-NO" sz="1400" b="1" dirty="0" smtClean="0"/>
                <a:t> </a:t>
              </a:r>
              <a:r>
                <a:rPr lang="en-US" sz="1400" dirty="0" smtClean="0"/>
                <a:t>192.168.15.10</a:t>
              </a:r>
            </a:p>
            <a:p>
              <a:endParaRPr lang="en-US" sz="1400" b="1" dirty="0">
                <a:solidFill>
                  <a:schemeClr val="accent6"/>
                </a:solidFill>
              </a:endParaRPr>
            </a:p>
          </p:txBody>
        </p:sp>
        <p:cxnSp>
          <p:nvCxnSpPr>
            <p:cNvPr id="42" name="Straight Connector 41"/>
            <p:cNvCxnSpPr/>
            <p:nvPr/>
          </p:nvCxnSpPr>
          <p:spPr>
            <a:xfrm>
              <a:off x="5437144" y="4228546"/>
              <a:ext cx="1554194" cy="4909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342646" y="3383796"/>
              <a:ext cx="824176" cy="824176"/>
            </a:xfrm>
            <a:prstGeom prst="rect">
              <a:avLst/>
            </a:prstGeom>
          </p:spPr>
        </p:pic>
        <p:pic>
          <p:nvPicPr>
            <p:cNvPr id="44" name="Picture 4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013783" y="3401636"/>
              <a:ext cx="824176" cy="824176"/>
            </a:xfrm>
            <a:prstGeom prst="rect">
              <a:avLst/>
            </a:prstGeom>
          </p:spPr>
        </p:pic>
        <p:sp>
          <p:nvSpPr>
            <p:cNvPr id="36" name="TextBox 35"/>
            <p:cNvSpPr txBox="1"/>
            <p:nvPr/>
          </p:nvSpPr>
          <p:spPr>
            <a:xfrm>
              <a:off x="5822190" y="1598128"/>
              <a:ext cx="52341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/>
                <a:t>eth0</a:t>
              </a:r>
              <a:endParaRPr lang="en-US" sz="1400" b="1" dirty="0"/>
            </a:p>
          </p:txBody>
        </p:sp>
        <p:cxnSp>
          <p:nvCxnSpPr>
            <p:cNvPr id="21" name="Straight Connector 20"/>
            <p:cNvCxnSpPr>
              <a:stCxn id="36" idx="2"/>
            </p:cNvCxnSpPr>
            <p:nvPr/>
          </p:nvCxnSpPr>
          <p:spPr>
            <a:xfrm>
              <a:off x="6083897" y="1905905"/>
              <a:ext cx="16232" cy="2319907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>
              <a:off x="7290814" y="394688"/>
              <a:ext cx="4755882" cy="1661993"/>
            </a:xfrm>
            <a:prstGeom prst="rect">
              <a:avLst/>
            </a:prstGeom>
            <a:noFill/>
          </p:spPr>
          <p:txBody>
            <a:bodyPr wrap="square" numCol="2" rtlCol="0">
              <a:spAutoFit/>
            </a:bodyPr>
            <a:lstStyle/>
            <a:p>
              <a:pPr algn="ctr"/>
              <a:r>
                <a:rPr lang="en-US" b="1" u="sng" dirty="0" smtClean="0"/>
                <a:t>Proxy (1 Arm)</a:t>
              </a:r>
            </a:p>
            <a:p>
              <a:r>
                <a:rPr lang="nb-NO" sz="1400" b="1" dirty="0" smtClean="0">
                  <a:solidFill>
                    <a:schemeClr val="accent2"/>
                  </a:solidFill>
                </a:rPr>
                <a:t>NSIP </a:t>
              </a:r>
              <a:r>
                <a:rPr lang="mr-IN" sz="1400" b="1" dirty="0" smtClean="0">
                  <a:solidFill>
                    <a:schemeClr val="accent2"/>
                  </a:solidFill>
                </a:rPr>
                <a:t>–</a:t>
              </a:r>
              <a:r>
                <a:rPr lang="nb-NO" sz="1400" b="1" dirty="0" smtClean="0">
                  <a:solidFill>
                    <a:schemeClr val="accent2"/>
                  </a:solidFill>
                </a:rPr>
                <a:t> 1</a:t>
              </a:r>
              <a:r>
                <a:rPr lang="nb-NO" sz="1400" dirty="0" smtClean="0">
                  <a:solidFill>
                    <a:schemeClr val="accent2"/>
                  </a:solidFill>
                </a:rPr>
                <a:t>92.168.15.11</a:t>
              </a:r>
            </a:p>
            <a:p>
              <a:r>
                <a:rPr lang="nb-NO" sz="1400" b="1" dirty="0">
                  <a:solidFill>
                    <a:schemeClr val="accent2"/>
                  </a:solidFill>
                </a:rPr>
                <a:t>MAC </a:t>
              </a:r>
              <a:r>
                <a:rPr lang="mr-IN" sz="1400" b="1" dirty="0">
                  <a:solidFill>
                    <a:schemeClr val="accent2"/>
                  </a:solidFill>
                </a:rPr>
                <a:t>–</a:t>
              </a:r>
              <a:r>
                <a:rPr lang="nb-NO" sz="1400" b="1" dirty="0">
                  <a:solidFill>
                    <a:schemeClr val="accent2"/>
                  </a:solidFill>
                </a:rPr>
                <a:t> </a:t>
              </a:r>
              <a:r>
                <a:rPr lang="nb-NO" sz="1400" dirty="0" smtClean="0">
                  <a:solidFill>
                    <a:schemeClr val="accent2"/>
                  </a:solidFill>
                </a:rPr>
                <a:t>EE:EE:EE:EE:EE:EE</a:t>
              </a:r>
              <a:endParaRPr lang="nb-NO" sz="1400" b="1" dirty="0" smtClean="0">
                <a:solidFill>
                  <a:schemeClr val="accent2"/>
                </a:solidFill>
              </a:endParaRPr>
            </a:p>
            <a:p>
              <a:endParaRPr lang="nb-NO" sz="1400" b="1" dirty="0" smtClean="0">
                <a:solidFill>
                  <a:schemeClr val="accent2"/>
                </a:solidFill>
              </a:endParaRPr>
            </a:p>
            <a:p>
              <a:r>
                <a:rPr lang="nb-NO" sz="1400" b="1" dirty="0" smtClean="0">
                  <a:solidFill>
                    <a:schemeClr val="accent2"/>
                  </a:solidFill>
                </a:rPr>
                <a:t>VIP </a:t>
              </a:r>
              <a:r>
                <a:rPr lang="mr-IN" sz="1400" b="1" dirty="0" smtClean="0">
                  <a:solidFill>
                    <a:schemeClr val="accent2"/>
                  </a:solidFill>
                </a:rPr>
                <a:t>–</a:t>
              </a:r>
              <a:r>
                <a:rPr lang="nb-NO" sz="1400" b="1" dirty="0" smtClean="0">
                  <a:solidFill>
                    <a:schemeClr val="accent2"/>
                  </a:solidFill>
                </a:rPr>
                <a:t> </a:t>
              </a:r>
              <a:r>
                <a:rPr lang="nb-NO" sz="1400" dirty="0" smtClean="0">
                  <a:solidFill>
                    <a:schemeClr val="accent2"/>
                  </a:solidFill>
                </a:rPr>
                <a:t>192.168.</a:t>
              </a:r>
              <a:r>
                <a:rPr lang="nb-NO" sz="1400" b="1" dirty="0" smtClean="0">
                  <a:solidFill>
                    <a:schemeClr val="accent2"/>
                  </a:solidFill>
                </a:rPr>
                <a:t>15</a:t>
              </a:r>
              <a:r>
                <a:rPr lang="nb-NO" sz="1400" dirty="0" smtClean="0">
                  <a:solidFill>
                    <a:schemeClr val="accent2"/>
                  </a:solidFill>
                </a:rPr>
                <a:t>.13</a:t>
              </a:r>
              <a:endParaRPr lang="nb-NO" sz="1400" b="1" dirty="0" smtClean="0">
                <a:solidFill>
                  <a:schemeClr val="accent2"/>
                </a:solidFill>
              </a:endParaRPr>
            </a:p>
            <a:p>
              <a:r>
                <a:rPr lang="nb-NO" sz="1400" b="1" dirty="0" smtClean="0">
                  <a:solidFill>
                    <a:schemeClr val="accent2"/>
                  </a:solidFill>
                </a:rPr>
                <a:t>MAC </a:t>
              </a:r>
              <a:r>
                <a:rPr lang="mr-IN" sz="1400" b="1" dirty="0" smtClean="0">
                  <a:solidFill>
                    <a:schemeClr val="accent2"/>
                  </a:solidFill>
                </a:rPr>
                <a:t>–</a:t>
              </a:r>
              <a:r>
                <a:rPr lang="nb-NO" sz="1400" b="1" dirty="0" smtClean="0">
                  <a:solidFill>
                    <a:schemeClr val="accent2"/>
                  </a:solidFill>
                </a:rPr>
                <a:t> </a:t>
              </a:r>
              <a:r>
                <a:rPr lang="nb-NO" sz="1400" dirty="0" smtClean="0">
                  <a:solidFill>
                    <a:schemeClr val="accent2"/>
                  </a:solidFill>
                </a:rPr>
                <a:t>EE:EE:EE:EE:EE:E1</a:t>
              </a:r>
            </a:p>
            <a:p>
              <a:endParaRPr lang="nb-NO" sz="1400" b="1" dirty="0" smtClean="0">
                <a:solidFill>
                  <a:schemeClr val="accent2"/>
                </a:solidFill>
              </a:endParaRPr>
            </a:p>
            <a:p>
              <a:r>
                <a:rPr lang="nb-NO" sz="1400" b="1" dirty="0" smtClean="0">
                  <a:solidFill>
                    <a:schemeClr val="accent2"/>
                  </a:solidFill>
                </a:rPr>
                <a:t>SNIP </a:t>
              </a:r>
              <a:r>
                <a:rPr lang="mr-IN" sz="1400" b="1" dirty="0" smtClean="0">
                  <a:solidFill>
                    <a:schemeClr val="accent2"/>
                  </a:solidFill>
                </a:rPr>
                <a:t>–</a:t>
              </a:r>
              <a:r>
                <a:rPr lang="nb-NO" sz="1400" b="1" dirty="0" smtClean="0">
                  <a:solidFill>
                    <a:schemeClr val="accent2"/>
                  </a:solidFill>
                </a:rPr>
                <a:t> </a:t>
              </a:r>
              <a:r>
                <a:rPr lang="nb-NO" sz="1400" dirty="0" smtClean="0">
                  <a:solidFill>
                    <a:schemeClr val="accent2"/>
                  </a:solidFill>
                </a:rPr>
                <a:t>192.168.</a:t>
              </a:r>
              <a:r>
                <a:rPr lang="nb-NO" sz="1400" b="1" dirty="0" smtClean="0">
                  <a:solidFill>
                    <a:schemeClr val="accent2"/>
                  </a:solidFill>
                </a:rPr>
                <a:t>15</a:t>
              </a:r>
              <a:r>
                <a:rPr lang="nb-NO" sz="1400" dirty="0" smtClean="0">
                  <a:solidFill>
                    <a:schemeClr val="accent2"/>
                  </a:solidFill>
                </a:rPr>
                <a:t>.12</a:t>
              </a:r>
            </a:p>
            <a:p>
              <a:r>
                <a:rPr lang="nb-NO" sz="1400" b="1" dirty="0" smtClean="0">
                  <a:solidFill>
                    <a:schemeClr val="accent2"/>
                  </a:solidFill>
                </a:rPr>
                <a:t>MAC </a:t>
              </a:r>
              <a:r>
                <a:rPr lang="mr-IN" sz="1400" b="1" dirty="0" smtClean="0">
                  <a:solidFill>
                    <a:schemeClr val="accent2"/>
                  </a:solidFill>
                </a:rPr>
                <a:t>–</a:t>
              </a:r>
              <a:r>
                <a:rPr lang="nb-NO" sz="1400" b="1" dirty="0" smtClean="0">
                  <a:solidFill>
                    <a:schemeClr val="accent2"/>
                  </a:solidFill>
                </a:rPr>
                <a:t> </a:t>
              </a:r>
              <a:r>
                <a:rPr lang="nb-NO" sz="1400" dirty="0" smtClean="0">
                  <a:solidFill>
                    <a:schemeClr val="accent2"/>
                  </a:solidFill>
                </a:rPr>
                <a:t>EE:EE:EE:EE:EE:E2</a:t>
              </a:r>
            </a:p>
            <a:p>
              <a:endParaRPr lang="nb-NO" sz="1400" b="1" dirty="0" smtClean="0"/>
            </a:p>
            <a:p>
              <a:r>
                <a:rPr lang="nb-NO" sz="1400" b="1" dirty="0" err="1" smtClean="0"/>
                <a:t>Default</a:t>
              </a:r>
              <a:r>
                <a:rPr lang="nb-NO" sz="1400" b="1" dirty="0" smtClean="0"/>
                <a:t> </a:t>
              </a:r>
              <a:r>
                <a:rPr lang="nb-NO" sz="1400" b="1" dirty="0" err="1" smtClean="0"/>
                <a:t>Route</a:t>
              </a:r>
              <a:r>
                <a:rPr lang="nb-NO" sz="1400" b="1" dirty="0" smtClean="0"/>
                <a:t> </a:t>
              </a:r>
              <a:r>
                <a:rPr lang="mr-IN" sz="1400" b="1" dirty="0" smtClean="0"/>
                <a:t>–</a:t>
              </a:r>
              <a:r>
                <a:rPr lang="nb-NO" sz="1400" b="1" dirty="0" smtClean="0"/>
                <a:t> 192.168.15.10</a:t>
              </a:r>
            </a:p>
            <a:p>
              <a:r>
                <a:rPr lang="nb-NO" sz="1400" b="1" dirty="0" err="1" smtClean="0"/>
                <a:t>Route</a:t>
              </a:r>
              <a:r>
                <a:rPr lang="nb-NO" sz="1400" b="1" dirty="0" smtClean="0"/>
                <a:t> </a:t>
              </a:r>
              <a:r>
                <a:rPr lang="mr-IN" sz="1400" b="1" dirty="0" smtClean="0"/>
                <a:t>–</a:t>
              </a:r>
              <a:r>
                <a:rPr lang="nb-NO" sz="1400" b="1" dirty="0" smtClean="0">
                  <a:solidFill>
                    <a:schemeClr val="accent6"/>
                  </a:solidFill>
                </a:rPr>
                <a:t> </a:t>
              </a:r>
              <a:r>
                <a:rPr lang="en-US" sz="1400" dirty="0" smtClean="0">
                  <a:solidFill>
                    <a:schemeClr val="accent6"/>
                  </a:solidFill>
                </a:rPr>
                <a:t>192.168.14.0/24 </a:t>
              </a:r>
              <a:r>
                <a:rPr lang="en-US" sz="1400" dirty="0" smtClean="0"/>
                <a:t>VIA </a:t>
              </a:r>
              <a:r>
                <a:rPr lang="en-US" sz="1400" dirty="0" smtClean="0">
                  <a:solidFill>
                    <a:schemeClr val="accent2"/>
                  </a:solidFill>
                </a:rPr>
                <a:t>192.168.15.100</a:t>
              </a:r>
              <a:r>
                <a:rPr lang="en-US" sz="1400" dirty="0" smtClean="0"/>
                <a:t> </a:t>
              </a:r>
              <a:r>
                <a:rPr lang="en-US" sz="1400" dirty="0"/>
                <a:t>to</a:t>
              </a:r>
              <a:endParaRPr lang="en-US" sz="1400" dirty="0" smtClean="0"/>
            </a:p>
            <a:p>
              <a:endParaRPr lang="en-US" sz="1400" b="1" dirty="0">
                <a:solidFill>
                  <a:schemeClr val="accent6"/>
                </a:solidFill>
              </a:endParaRPr>
            </a:p>
          </p:txBody>
        </p:sp>
        <p:grpSp>
          <p:nvGrpSpPr>
            <p:cNvPr id="26" name="Group 25"/>
            <p:cNvGrpSpPr/>
            <p:nvPr/>
          </p:nvGrpSpPr>
          <p:grpSpPr>
            <a:xfrm>
              <a:off x="574807" y="488545"/>
              <a:ext cx="3549058" cy="1448498"/>
              <a:chOff x="890910" y="433616"/>
              <a:chExt cx="3549058" cy="1448498"/>
            </a:xfrm>
          </p:grpSpPr>
          <p:pic>
            <p:nvPicPr>
              <p:cNvPr id="39" name="Picture 38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90910" y="469784"/>
                <a:ext cx="1083078" cy="1083078"/>
              </a:xfrm>
              <a:prstGeom prst="rect">
                <a:avLst/>
              </a:prstGeom>
            </p:spPr>
          </p:pic>
          <p:sp>
            <p:nvSpPr>
              <p:cNvPr id="40" name="TextBox 39"/>
              <p:cNvSpPr txBox="1"/>
              <p:nvPr/>
            </p:nvSpPr>
            <p:spPr>
              <a:xfrm>
                <a:off x="1125089" y="1512782"/>
                <a:ext cx="61472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 smtClean="0"/>
                  <a:t>eth0</a:t>
                </a:r>
                <a:endParaRPr lang="en-US" b="1" dirty="0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1946069" y="433616"/>
                <a:ext cx="1135632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2200" b="1" u="sng" smtClean="0"/>
                  <a:t>Internet</a:t>
                </a:r>
                <a:endParaRPr lang="en-US" sz="2200" b="1" u="sng" dirty="0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2013590" y="811443"/>
                <a:ext cx="2426378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nb-NO" sz="1600" b="1" dirty="0">
                    <a:solidFill>
                      <a:schemeClr val="accent1"/>
                    </a:solidFill>
                  </a:rPr>
                  <a:t>IP </a:t>
                </a:r>
                <a:r>
                  <a:rPr lang="mr-IN" sz="1600" b="1" dirty="0">
                    <a:solidFill>
                      <a:schemeClr val="accent1"/>
                    </a:solidFill>
                  </a:rPr>
                  <a:t>–</a:t>
                </a:r>
                <a:r>
                  <a:rPr lang="nb-NO" sz="1600" b="1" dirty="0">
                    <a:solidFill>
                      <a:schemeClr val="accent1"/>
                    </a:solidFill>
                  </a:rPr>
                  <a:t> </a:t>
                </a:r>
                <a:r>
                  <a:rPr lang="nb-NO" sz="1600" dirty="0" smtClean="0">
                    <a:solidFill>
                      <a:schemeClr val="accent1"/>
                    </a:solidFill>
                  </a:rPr>
                  <a:t>192.168.</a:t>
                </a:r>
                <a:r>
                  <a:rPr lang="nb-NO" sz="1600" b="1" dirty="0" smtClean="0">
                    <a:solidFill>
                      <a:schemeClr val="accent1"/>
                    </a:solidFill>
                  </a:rPr>
                  <a:t>16</a:t>
                </a:r>
                <a:r>
                  <a:rPr lang="nb-NO" sz="1600" dirty="0" smtClean="0">
                    <a:solidFill>
                      <a:schemeClr val="accent1"/>
                    </a:solidFill>
                  </a:rPr>
                  <a:t>.1</a:t>
                </a:r>
              </a:p>
              <a:p>
                <a:r>
                  <a:rPr lang="nb-NO" sz="1600" b="1" dirty="0" smtClean="0">
                    <a:solidFill>
                      <a:schemeClr val="accent1"/>
                    </a:solidFill>
                  </a:rPr>
                  <a:t>MAC </a:t>
                </a:r>
                <a:r>
                  <a:rPr lang="mr-IN" sz="1600" b="1" dirty="0">
                    <a:solidFill>
                      <a:schemeClr val="accent1"/>
                    </a:solidFill>
                  </a:rPr>
                  <a:t>–</a:t>
                </a:r>
                <a:r>
                  <a:rPr lang="nb-NO" sz="1600" b="1" dirty="0">
                    <a:solidFill>
                      <a:schemeClr val="accent1"/>
                    </a:solidFill>
                  </a:rPr>
                  <a:t> </a:t>
                </a:r>
                <a:r>
                  <a:rPr lang="nb-NO" sz="1600" dirty="0" smtClean="0">
                    <a:solidFill>
                      <a:schemeClr val="accent1"/>
                    </a:solidFill>
                  </a:rPr>
                  <a:t>AB:AB:AB:AB:AB:AB</a:t>
                </a:r>
                <a:endParaRPr lang="nb-NO" sz="1600" dirty="0">
                  <a:solidFill>
                    <a:schemeClr val="accent1"/>
                  </a:solidFill>
                </a:endParaRPr>
              </a:p>
            </p:txBody>
          </p:sp>
        </p:grpSp>
        <p:sp>
          <p:nvSpPr>
            <p:cNvPr id="45" name="TextBox 44"/>
            <p:cNvSpPr txBox="1"/>
            <p:nvPr/>
          </p:nvSpPr>
          <p:spPr>
            <a:xfrm>
              <a:off x="3301527" y="4013037"/>
              <a:ext cx="6192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eth0</a:t>
              </a:r>
            </a:p>
          </p:txBody>
        </p:sp>
        <p:cxnSp>
          <p:nvCxnSpPr>
            <p:cNvPr id="24" name="Straight Connector 23"/>
            <p:cNvCxnSpPr>
              <a:stCxn id="40" idx="2"/>
              <a:endCxn id="45" idx="1"/>
            </p:cNvCxnSpPr>
            <p:nvPr/>
          </p:nvCxnSpPr>
          <p:spPr>
            <a:xfrm>
              <a:off x="1116346" y="1937043"/>
              <a:ext cx="2185181" cy="2260660"/>
            </a:xfrm>
            <a:prstGeom prst="line">
              <a:avLst/>
            </a:prstGeom>
            <a:ln w="762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TextBox 45"/>
          <p:cNvSpPr txBox="1"/>
          <p:nvPr/>
        </p:nvSpPr>
        <p:spPr>
          <a:xfrm>
            <a:off x="3329177" y="-69239"/>
            <a:ext cx="8484782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500" b="1" dirty="0" smtClean="0"/>
              <a:t>Reverse Proxy 1 Arm</a:t>
            </a:r>
            <a:endParaRPr lang="en-US" sz="4500" b="1" dirty="0"/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79562" y="2621101"/>
            <a:ext cx="601017" cy="601017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 rotWithShape="1">
          <a:blip r:embed="rId5"/>
          <a:srcRect l="19473" r="19538"/>
          <a:stretch/>
        </p:blipFill>
        <p:spPr>
          <a:xfrm>
            <a:off x="10709802" y="4957767"/>
            <a:ext cx="1132293" cy="1856534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 rotWithShape="1">
          <a:blip r:embed="rId5"/>
          <a:srcRect l="19473" r="19538"/>
          <a:stretch/>
        </p:blipFill>
        <p:spPr>
          <a:xfrm>
            <a:off x="5442053" y="1791320"/>
            <a:ext cx="351071" cy="575625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5076" y="1713051"/>
            <a:ext cx="711363" cy="711363"/>
          </a:xfrm>
          <a:prstGeom prst="rect">
            <a:avLst/>
          </a:prstGeom>
        </p:spPr>
      </p:pic>
      <p:sp>
        <p:nvSpPr>
          <p:cNvPr id="52" name="TextBox 51"/>
          <p:cNvSpPr txBox="1"/>
          <p:nvPr/>
        </p:nvSpPr>
        <p:spPr>
          <a:xfrm>
            <a:off x="5497924" y="3974827"/>
            <a:ext cx="1814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accent2"/>
                </a:solidFill>
              </a:rPr>
              <a:t>DMZ</a:t>
            </a:r>
            <a:endParaRPr 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1126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701208" y="1083421"/>
            <a:ext cx="848478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0" b="1" dirty="0" smtClean="0"/>
              <a:t>Analyzing Network Traffic Across </a:t>
            </a:r>
            <a:r>
              <a:rPr lang="mr-IN" sz="4500" b="1" dirty="0" smtClean="0"/>
              <a:t>…</a:t>
            </a:r>
            <a:endParaRPr lang="en-US" sz="4500" b="1" dirty="0" smtClean="0"/>
          </a:p>
          <a:p>
            <a:endParaRPr lang="en-US" sz="4500" b="1" dirty="0">
              <a:solidFill>
                <a:schemeClr val="accent6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4390949" y="2373125"/>
            <a:ext cx="1969977" cy="3406624"/>
            <a:chOff x="4390949" y="2373125"/>
            <a:chExt cx="1969977" cy="3406624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90949" y="2373125"/>
              <a:ext cx="1969977" cy="1969977"/>
            </a:xfrm>
            <a:prstGeom prst="rect">
              <a:avLst/>
            </a:prstGeom>
          </p:spPr>
        </p:pic>
        <p:sp>
          <p:nvSpPr>
            <p:cNvPr id="21" name="TextBox 20"/>
            <p:cNvSpPr txBox="1"/>
            <p:nvPr/>
          </p:nvSpPr>
          <p:spPr>
            <a:xfrm>
              <a:off x="4546304" y="5071863"/>
              <a:ext cx="181462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smtClean="0"/>
                <a:t>Router</a:t>
              </a:r>
              <a:endParaRPr lang="en-US" sz="4000" dirty="0">
                <a:solidFill>
                  <a:schemeClr val="accent6"/>
                </a:solidFill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7733412" y="3255356"/>
            <a:ext cx="3397841" cy="3698889"/>
            <a:chOff x="7733412" y="3255356"/>
            <a:chExt cx="3397841" cy="3698889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33412" y="3255356"/>
              <a:ext cx="3397841" cy="1816507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>
              <a:off x="8525021" y="5015253"/>
              <a:ext cx="1814622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 smtClean="0"/>
                <a:t>Reverse Proxy</a:t>
              </a:r>
            </a:p>
            <a:p>
              <a:endParaRPr lang="en-US" sz="4000" dirty="0">
                <a:solidFill>
                  <a:schemeClr val="accent6"/>
                </a:solidFill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513020" y="3609759"/>
            <a:ext cx="2453167" cy="2477766"/>
            <a:chOff x="513020" y="3609759"/>
            <a:chExt cx="2453167" cy="2477766"/>
          </a:xfrm>
        </p:grpSpPr>
        <p:sp>
          <p:nvSpPr>
            <p:cNvPr id="20" name="TextBox 19"/>
            <p:cNvSpPr txBox="1"/>
            <p:nvPr/>
          </p:nvSpPr>
          <p:spPr>
            <a:xfrm>
              <a:off x="513020" y="4764086"/>
              <a:ext cx="2453167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 smtClean="0"/>
                <a:t>Basic Switch</a:t>
              </a:r>
              <a:endParaRPr lang="en-US" sz="4000" dirty="0">
                <a:solidFill>
                  <a:schemeClr val="accent6"/>
                </a:solidFill>
              </a:endParaRPr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4"/>
            <a:srcRect t="50818" b="13114"/>
            <a:stretch/>
          </p:blipFill>
          <p:spPr>
            <a:xfrm>
              <a:off x="830423" y="3609759"/>
              <a:ext cx="1916189" cy="6911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74016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3"/>
          <a:srcRect t="50818" b="13114"/>
          <a:stretch/>
        </p:blipFill>
        <p:spPr>
          <a:xfrm>
            <a:off x="5039228" y="2891246"/>
            <a:ext cx="1916189" cy="69113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2737" y="4389054"/>
            <a:ext cx="2129465" cy="212946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186526" y="3281304"/>
            <a:ext cx="3030279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u="sng" dirty="0" smtClean="0"/>
              <a:t>Client</a:t>
            </a:r>
          </a:p>
          <a:p>
            <a:r>
              <a:rPr lang="nb-NO" b="1" dirty="0" smtClean="0">
                <a:solidFill>
                  <a:schemeClr val="accent6"/>
                </a:solidFill>
              </a:rPr>
              <a:t>IP -- </a:t>
            </a:r>
            <a:r>
              <a:rPr lang="nb-NO" dirty="0" smtClean="0">
                <a:solidFill>
                  <a:schemeClr val="accent6"/>
                </a:solidFill>
              </a:rPr>
              <a:t>192.168.13.5/24</a:t>
            </a:r>
          </a:p>
          <a:p>
            <a:r>
              <a:rPr lang="nb-NO" b="1" dirty="0" smtClean="0">
                <a:solidFill>
                  <a:schemeClr val="accent6"/>
                </a:solidFill>
              </a:rPr>
              <a:t>MAC </a:t>
            </a:r>
            <a:r>
              <a:rPr lang="mr-IN" b="1" dirty="0" smtClean="0">
                <a:solidFill>
                  <a:schemeClr val="accent6"/>
                </a:solidFill>
              </a:rPr>
              <a:t>–</a:t>
            </a:r>
            <a:r>
              <a:rPr lang="nb-NO" b="1" dirty="0" smtClean="0">
                <a:solidFill>
                  <a:schemeClr val="accent6"/>
                </a:solidFill>
              </a:rPr>
              <a:t> </a:t>
            </a:r>
            <a:r>
              <a:rPr lang="nb-NO" dirty="0" smtClean="0">
                <a:solidFill>
                  <a:schemeClr val="accent6"/>
                </a:solidFill>
              </a:rPr>
              <a:t>XX:XX:XX:XX:XX:XX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289664" y="3281304"/>
            <a:ext cx="3030279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u="sng" dirty="0" smtClean="0"/>
              <a:t>Server</a:t>
            </a:r>
          </a:p>
          <a:p>
            <a:r>
              <a:rPr lang="nb-NO" b="1" dirty="0" smtClean="0">
                <a:solidFill>
                  <a:schemeClr val="accent6"/>
                </a:solidFill>
              </a:rPr>
              <a:t>IP -- </a:t>
            </a:r>
            <a:r>
              <a:rPr lang="nb-NO" dirty="0" smtClean="0">
                <a:solidFill>
                  <a:schemeClr val="accent6"/>
                </a:solidFill>
              </a:rPr>
              <a:t>192.168.13.11/24</a:t>
            </a:r>
          </a:p>
          <a:p>
            <a:r>
              <a:rPr lang="nb-NO" b="1" dirty="0" smtClean="0">
                <a:solidFill>
                  <a:schemeClr val="accent6"/>
                </a:solidFill>
              </a:rPr>
              <a:t>MAC </a:t>
            </a:r>
            <a:r>
              <a:rPr lang="mr-IN" b="1" dirty="0" smtClean="0">
                <a:solidFill>
                  <a:schemeClr val="accent6"/>
                </a:solidFill>
              </a:rPr>
              <a:t>–</a:t>
            </a:r>
            <a:r>
              <a:rPr lang="nb-NO" b="1" dirty="0" smtClean="0">
                <a:solidFill>
                  <a:schemeClr val="accent6"/>
                </a:solidFill>
              </a:rPr>
              <a:t> </a:t>
            </a:r>
            <a:r>
              <a:rPr lang="nb-NO" dirty="0" smtClean="0">
                <a:solidFill>
                  <a:schemeClr val="accent6"/>
                </a:solidFill>
              </a:rPr>
              <a:t>YY:YY:YY:YY:YY:YY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400808" y="1613107"/>
            <a:ext cx="3030279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u="sng" dirty="0" smtClean="0"/>
              <a:t>Basic Switch</a:t>
            </a:r>
          </a:p>
          <a:p>
            <a:r>
              <a:rPr lang="nb-NO" b="1" dirty="0" smtClean="0"/>
              <a:t>IP </a:t>
            </a:r>
            <a:r>
              <a:rPr lang="mr-IN" b="1" dirty="0" smtClean="0"/>
              <a:t>–</a:t>
            </a:r>
            <a:r>
              <a:rPr lang="nb-NO" b="1" dirty="0" smtClean="0"/>
              <a:t> </a:t>
            </a:r>
            <a:r>
              <a:rPr lang="nb-NO" dirty="0" smtClean="0"/>
              <a:t>N/A</a:t>
            </a:r>
          </a:p>
          <a:p>
            <a:r>
              <a:rPr lang="nb-NO" b="1" dirty="0" smtClean="0"/>
              <a:t>MAC </a:t>
            </a:r>
            <a:r>
              <a:rPr lang="mr-IN" b="1" dirty="0" smtClean="0"/>
              <a:t>–</a:t>
            </a:r>
            <a:r>
              <a:rPr lang="nb-NO" b="1" dirty="0" smtClean="0"/>
              <a:t> </a:t>
            </a:r>
            <a:r>
              <a:rPr lang="nb-NO" dirty="0" smtClean="0"/>
              <a:t>N/A</a:t>
            </a:r>
          </a:p>
          <a:p>
            <a:r>
              <a:rPr lang="nb-NO" b="1" dirty="0" err="1" smtClean="0"/>
              <a:t>Default</a:t>
            </a:r>
            <a:r>
              <a:rPr lang="nb-NO" b="1" dirty="0" smtClean="0"/>
              <a:t> </a:t>
            </a:r>
            <a:r>
              <a:rPr lang="nb-NO" b="1" dirty="0" err="1" smtClean="0"/>
              <a:t>Route</a:t>
            </a:r>
            <a:r>
              <a:rPr lang="nb-NO" b="1" dirty="0" smtClean="0"/>
              <a:t> </a:t>
            </a:r>
            <a:r>
              <a:rPr lang="mr-IN" b="1" dirty="0" smtClean="0"/>
              <a:t>–</a:t>
            </a:r>
            <a:r>
              <a:rPr lang="nb-NO" b="1" dirty="0" smtClean="0"/>
              <a:t> </a:t>
            </a:r>
            <a:r>
              <a:rPr lang="en-US" dirty="0" smtClean="0"/>
              <a:t>N/A</a:t>
            </a:r>
            <a:endParaRPr lang="en-US" b="1" dirty="0"/>
          </a:p>
        </p:txBody>
      </p:sp>
      <p:cxnSp>
        <p:nvCxnSpPr>
          <p:cNvPr id="13" name="Elbow Connector 12"/>
          <p:cNvCxnSpPr/>
          <p:nvPr/>
        </p:nvCxnSpPr>
        <p:spPr>
          <a:xfrm flipV="1">
            <a:off x="3227092" y="3630892"/>
            <a:ext cx="2347432" cy="1516323"/>
          </a:xfrm>
          <a:prstGeom prst="bentConnector2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9431" y="4266189"/>
            <a:ext cx="2252330" cy="2252330"/>
          </a:xfrm>
          <a:prstGeom prst="rect">
            <a:avLst/>
          </a:prstGeom>
        </p:spPr>
      </p:pic>
      <p:cxnSp>
        <p:nvCxnSpPr>
          <p:cNvPr id="16" name="Elbow Connector 15"/>
          <p:cNvCxnSpPr/>
          <p:nvPr/>
        </p:nvCxnSpPr>
        <p:spPr>
          <a:xfrm rot="10800000">
            <a:off x="6403861" y="3593973"/>
            <a:ext cx="2543544" cy="1577756"/>
          </a:xfrm>
          <a:prstGeom prst="bentConnector2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4400808" y="5372812"/>
            <a:ext cx="422998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1500" dirty="0">
                <a:latin typeface="Inconsolata Medium" charset="0"/>
                <a:ea typeface="Inconsolata Medium" charset="0"/>
                <a:cs typeface="Inconsolata Medium" charset="0"/>
              </a:rPr>
              <a:t>p</a:t>
            </a:r>
            <a:r>
              <a:rPr lang="en-US" sz="1500" dirty="0" smtClean="0">
                <a:latin typeface="Inconsolata Medium" charset="0"/>
                <a:ea typeface="Inconsolata Medium" charset="0"/>
                <a:cs typeface="Inconsolata Medium" charset="0"/>
              </a:rPr>
              <a:t>ing &lt;</a:t>
            </a:r>
            <a:r>
              <a:rPr lang="en-US" sz="1500" dirty="0" err="1" smtClean="0">
                <a:latin typeface="Inconsolata Medium" charset="0"/>
                <a:ea typeface="Inconsolata Medium" charset="0"/>
                <a:cs typeface="Inconsolata Medium" charset="0"/>
              </a:rPr>
              <a:t>ip</a:t>
            </a:r>
            <a:r>
              <a:rPr lang="en-US" sz="1500" dirty="0" smtClean="0">
                <a:latin typeface="Inconsolata Medium" charset="0"/>
                <a:ea typeface="Inconsolata Medium" charset="0"/>
                <a:cs typeface="Inconsolata Medium" charset="0"/>
              </a:rPr>
              <a:t>&gt;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500" dirty="0" smtClean="0">
                <a:latin typeface="Inconsolata Medium" charset="0"/>
                <a:ea typeface="Inconsolata Medium" charset="0"/>
                <a:cs typeface="Inconsolata Medium" charset="0"/>
              </a:rPr>
              <a:t>traceroute &lt;</a:t>
            </a:r>
            <a:r>
              <a:rPr lang="en-US" sz="1500" dirty="0" err="1" smtClean="0">
                <a:latin typeface="Inconsolata Medium" charset="0"/>
                <a:ea typeface="Inconsolata Medium" charset="0"/>
                <a:cs typeface="Inconsolata Medium" charset="0"/>
              </a:rPr>
              <a:t>ip</a:t>
            </a:r>
            <a:r>
              <a:rPr lang="en-US" sz="1500" dirty="0" smtClean="0">
                <a:latin typeface="Inconsolata Medium" charset="0"/>
                <a:ea typeface="Inconsolata Medium" charset="0"/>
                <a:cs typeface="Inconsolata Medium" charset="0"/>
              </a:rPr>
              <a:t>&gt;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500" dirty="0" err="1">
                <a:latin typeface="Inconsolata Medium" charset="0"/>
                <a:ea typeface="Inconsolata Medium" charset="0"/>
                <a:cs typeface="Inconsolata Medium" charset="0"/>
              </a:rPr>
              <a:t>a</a:t>
            </a:r>
            <a:r>
              <a:rPr lang="en-US" sz="1500" dirty="0" err="1" smtClean="0">
                <a:latin typeface="Inconsolata Medium" charset="0"/>
                <a:ea typeface="Inconsolata Medium" charset="0"/>
                <a:cs typeface="Inconsolata Medium" charset="0"/>
              </a:rPr>
              <a:t>rp</a:t>
            </a:r>
            <a:r>
              <a:rPr lang="en-US" sz="1500" dirty="0" smtClean="0">
                <a:latin typeface="Inconsolata Medium" charset="0"/>
                <a:ea typeface="Inconsolata Medium" charset="0"/>
                <a:cs typeface="Inconsolata Medium" charset="0"/>
              </a:rPr>
              <a:t> </a:t>
            </a:r>
            <a:r>
              <a:rPr lang="mr-IN" sz="1500" dirty="0" smtClean="0">
                <a:latin typeface="Inconsolata Medium" charset="0"/>
                <a:ea typeface="Inconsolata Medium" charset="0"/>
                <a:cs typeface="Inconsolata Medium" charset="0"/>
              </a:rPr>
              <a:t>–</a:t>
            </a:r>
            <a:r>
              <a:rPr lang="en-US" sz="1500" dirty="0" smtClean="0">
                <a:latin typeface="Inconsolata Medium" charset="0"/>
                <a:ea typeface="Inconsolata Medium" charset="0"/>
                <a:cs typeface="Inconsolata Medium" charset="0"/>
              </a:rPr>
              <a:t>a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500" dirty="0" smtClean="0">
                <a:latin typeface="Inconsolata Medium" charset="0"/>
                <a:ea typeface="Inconsolata Medium" charset="0"/>
                <a:cs typeface="Inconsolata Medium" charset="0"/>
              </a:rPr>
              <a:t>route </a:t>
            </a:r>
            <a:r>
              <a:rPr lang="mr-IN" sz="1500" dirty="0" smtClean="0">
                <a:latin typeface="Inconsolata Medium" charset="0"/>
                <a:ea typeface="Inconsolata Medium" charset="0"/>
                <a:cs typeface="Inconsolata Medium" charset="0"/>
              </a:rPr>
              <a:t>–</a:t>
            </a:r>
            <a:r>
              <a:rPr lang="en-US" sz="1500" dirty="0" smtClean="0">
                <a:latin typeface="Inconsolata Medium" charset="0"/>
                <a:ea typeface="Inconsolata Medium" charset="0"/>
                <a:cs typeface="Inconsolata Medium" charset="0"/>
              </a:rPr>
              <a:t>n </a:t>
            </a:r>
            <a:r>
              <a:rPr lang="en-US" sz="1500" b="1" dirty="0" smtClean="0"/>
              <a:t>or</a:t>
            </a:r>
            <a:r>
              <a:rPr lang="en-US" sz="1500" dirty="0" smtClean="0"/>
              <a:t> </a:t>
            </a:r>
            <a:r>
              <a:rPr lang="en-US" sz="1500" dirty="0" err="1" smtClean="0">
                <a:latin typeface="Inconsolata Medium" charset="0"/>
                <a:ea typeface="Inconsolata Medium" charset="0"/>
                <a:cs typeface="Inconsolata Medium" charset="0"/>
              </a:rPr>
              <a:t>netstat</a:t>
            </a:r>
            <a:r>
              <a:rPr lang="en-US" sz="1500" dirty="0" smtClean="0">
                <a:latin typeface="Inconsolata Medium" charset="0"/>
                <a:ea typeface="Inconsolata Medium" charset="0"/>
                <a:cs typeface="Inconsolata Medium" charset="0"/>
              </a:rPr>
              <a:t> </a:t>
            </a:r>
            <a:r>
              <a:rPr lang="mr-IN" sz="1500" dirty="0" smtClean="0">
                <a:latin typeface="Inconsolata Medium" charset="0"/>
                <a:ea typeface="Inconsolata Medium" charset="0"/>
                <a:cs typeface="Inconsolata Medium" charset="0"/>
              </a:rPr>
              <a:t>–</a:t>
            </a:r>
            <a:r>
              <a:rPr lang="en-US" sz="1500" dirty="0" err="1" smtClean="0">
                <a:latin typeface="Inconsolata Medium" charset="0"/>
                <a:ea typeface="Inconsolata Medium" charset="0"/>
                <a:cs typeface="Inconsolata Medium" charset="0"/>
              </a:rPr>
              <a:t>rn</a:t>
            </a:r>
            <a:endParaRPr lang="en-US" sz="1500" dirty="0" smtClean="0">
              <a:latin typeface="Inconsolata Medium" charset="0"/>
              <a:ea typeface="Inconsolata Medium" charset="0"/>
              <a:cs typeface="Inconsolata Medium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1500" dirty="0" err="1" smtClean="0">
                <a:latin typeface="Inconsolata Medium" charset="0"/>
                <a:ea typeface="Inconsolata Medium" charset="0"/>
                <a:cs typeface="Inconsolata Medium" charset="0"/>
              </a:rPr>
              <a:t>tcpdum</a:t>
            </a:r>
            <a:r>
              <a:rPr lang="en-US" sz="1500" dirty="0" smtClean="0">
                <a:latin typeface="Inconsolata Medium" charset="0"/>
                <a:ea typeface="Inconsolata Medium" charset="0"/>
                <a:cs typeface="Inconsolata Medium" charset="0"/>
              </a:rPr>
              <a:t> -</a:t>
            </a:r>
            <a:r>
              <a:rPr lang="en-US" sz="1500" dirty="0" err="1" smtClean="0">
                <a:latin typeface="Inconsolata Medium" charset="0"/>
                <a:ea typeface="Inconsolata Medium" charset="0"/>
                <a:cs typeface="Inconsolata Medium" charset="0"/>
              </a:rPr>
              <a:t>i</a:t>
            </a:r>
            <a:r>
              <a:rPr lang="en-US" sz="1500" dirty="0" smtClean="0">
                <a:latin typeface="Inconsolata Medium" charset="0"/>
                <a:ea typeface="Inconsolata Medium" charset="0"/>
                <a:cs typeface="Inconsolata Medium" charset="0"/>
              </a:rPr>
              <a:t> any -w /</a:t>
            </a:r>
            <a:r>
              <a:rPr lang="en-US" sz="1500" dirty="0" err="1" smtClean="0">
                <a:latin typeface="Inconsolata Medium" charset="0"/>
                <a:ea typeface="Inconsolata Medium" charset="0"/>
                <a:cs typeface="Inconsolata Medium" charset="0"/>
              </a:rPr>
              <a:t>mnt</a:t>
            </a:r>
            <a:r>
              <a:rPr lang="en-US" sz="1500" dirty="0" smtClean="0">
                <a:latin typeface="Inconsolata Medium" charset="0"/>
                <a:ea typeface="Inconsolata Medium" charset="0"/>
                <a:cs typeface="Inconsolata Medium" charset="0"/>
              </a:rPr>
              <a:t>/</a:t>
            </a:r>
            <a:r>
              <a:rPr lang="en-US" sz="1500" dirty="0" err="1" smtClean="0">
                <a:latin typeface="Inconsolata Medium" charset="0"/>
                <a:ea typeface="Inconsolata Medium" charset="0"/>
                <a:cs typeface="Inconsolata Medium" charset="0"/>
              </a:rPr>
              <a:t>test.pcap</a:t>
            </a:r>
            <a:endParaRPr lang="en-US" sz="1500" dirty="0" smtClean="0">
              <a:latin typeface="Inconsolata Medium" charset="0"/>
              <a:ea typeface="Inconsolata Medium" charset="0"/>
              <a:cs typeface="Inconsolata Medium" charset="0"/>
            </a:endParaRPr>
          </a:p>
          <a:p>
            <a:pPr marL="285750" indent="-285750">
              <a:buFont typeface="Arial" charset="0"/>
              <a:buChar char="•"/>
            </a:pPr>
            <a:endParaRPr lang="en-US" sz="1500" dirty="0"/>
          </a:p>
        </p:txBody>
      </p:sp>
      <p:sp>
        <p:nvSpPr>
          <p:cNvPr id="11" name="TextBox 10"/>
          <p:cNvSpPr txBox="1"/>
          <p:nvPr/>
        </p:nvSpPr>
        <p:spPr>
          <a:xfrm>
            <a:off x="5081881" y="4349371"/>
            <a:ext cx="18146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accent6"/>
                </a:solidFill>
              </a:rPr>
              <a:t>LAN</a:t>
            </a:r>
            <a:endParaRPr lang="en-US" sz="2000" dirty="0">
              <a:solidFill>
                <a:schemeClr val="accent6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577079" y="4745494"/>
            <a:ext cx="614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eth0</a:t>
            </a:r>
            <a:endParaRPr lang="en-US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8225377" y="4777883"/>
            <a:ext cx="614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eth0</a:t>
            </a:r>
            <a:endParaRPr lang="en-US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1870020" y="22158"/>
            <a:ext cx="8484782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0" b="1" smtClean="0"/>
              <a:t>L2 Switch</a:t>
            </a:r>
            <a:endParaRPr lang="en-US" sz="4500" b="1" dirty="0">
              <a:solidFill>
                <a:schemeClr val="accent6"/>
              </a:solidFill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5628" y="5703028"/>
            <a:ext cx="720470" cy="691651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00330" y="6048854"/>
            <a:ext cx="720470" cy="691651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6541835" y="2701240"/>
            <a:ext cx="2897587" cy="691651"/>
            <a:chOff x="6541835" y="2701240"/>
            <a:chExt cx="2897587" cy="691651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541835" y="2701240"/>
              <a:ext cx="720470" cy="691651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6885299" y="2887441"/>
              <a:ext cx="255412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charset="0"/>
                <a:buChar char="•"/>
              </a:pPr>
              <a:r>
                <a:rPr lang="en-US" sz="1600" dirty="0" smtClean="0"/>
                <a:t>Forwarding (MAC) Table</a:t>
              </a:r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42871" y="5885194"/>
            <a:ext cx="18881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1400" dirty="0" smtClean="0"/>
              <a:t>ARP Table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400" dirty="0" smtClean="0"/>
              <a:t>Route Table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0673913" y="6054030"/>
            <a:ext cx="18881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1400" dirty="0" smtClean="0"/>
              <a:t>ARP Table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400" dirty="0" smtClean="0"/>
              <a:t>Route Table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4961974" y="3568821"/>
            <a:ext cx="1434904" cy="369332"/>
            <a:chOff x="4961974" y="3568821"/>
            <a:chExt cx="1434904" cy="369332"/>
          </a:xfrm>
        </p:grpSpPr>
        <p:sp>
          <p:nvSpPr>
            <p:cNvPr id="23" name="TextBox 22"/>
            <p:cNvSpPr txBox="1"/>
            <p:nvPr/>
          </p:nvSpPr>
          <p:spPr>
            <a:xfrm>
              <a:off x="4961974" y="3568821"/>
              <a:ext cx="6147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eth0</a:t>
              </a:r>
              <a:endParaRPr lang="en-US" b="1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5777606" y="3568821"/>
              <a:ext cx="6192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eth1</a:t>
              </a:r>
              <a:endParaRPr lang="en-US" b="1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7903969" y="234709"/>
            <a:ext cx="1257536" cy="1402129"/>
            <a:chOff x="7903969" y="234709"/>
            <a:chExt cx="1257536" cy="1402129"/>
          </a:xfrm>
        </p:grpSpPr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903969" y="379302"/>
              <a:ext cx="1257536" cy="1257536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135067" y="234709"/>
              <a:ext cx="795341" cy="795341"/>
            </a:xfrm>
            <a:prstGeom prst="rect">
              <a:avLst/>
            </a:prstGeom>
          </p:spPr>
        </p:pic>
      </p:grpSp>
      <p:cxnSp>
        <p:nvCxnSpPr>
          <p:cNvPr id="29" name="Straight Connector 28"/>
          <p:cNvCxnSpPr/>
          <p:nvPr/>
        </p:nvCxnSpPr>
        <p:spPr>
          <a:xfrm flipH="1">
            <a:off x="7065818" y="1636838"/>
            <a:ext cx="1466919" cy="1099736"/>
          </a:xfrm>
          <a:prstGeom prst="line">
            <a:avLst/>
          </a:prstGeom>
          <a:ln w="57150"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9146564" y="311455"/>
            <a:ext cx="2642269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 smtClean="0"/>
              <a:t>Internet</a:t>
            </a:r>
          </a:p>
          <a:p>
            <a:r>
              <a:rPr lang="nb-NO" sz="1600" b="1" dirty="0" smtClean="0">
                <a:solidFill>
                  <a:schemeClr val="accent6"/>
                </a:solidFill>
              </a:rPr>
              <a:t>IP -- </a:t>
            </a:r>
            <a:r>
              <a:rPr lang="nb-NO" sz="1600" dirty="0" smtClean="0">
                <a:solidFill>
                  <a:schemeClr val="accent6"/>
                </a:solidFill>
              </a:rPr>
              <a:t>192.168.14.1</a:t>
            </a:r>
          </a:p>
          <a:p>
            <a:r>
              <a:rPr lang="nb-NO" sz="1600" b="1" dirty="0" smtClean="0">
                <a:solidFill>
                  <a:schemeClr val="accent6"/>
                </a:solidFill>
              </a:rPr>
              <a:t>MAC </a:t>
            </a:r>
            <a:r>
              <a:rPr lang="mr-IN" sz="1600" b="1" dirty="0" smtClean="0">
                <a:solidFill>
                  <a:schemeClr val="accent6"/>
                </a:solidFill>
              </a:rPr>
              <a:t>–</a:t>
            </a:r>
            <a:r>
              <a:rPr lang="nb-NO" sz="1600" b="1" dirty="0" smtClean="0">
                <a:solidFill>
                  <a:schemeClr val="accent6"/>
                </a:solidFill>
              </a:rPr>
              <a:t> </a:t>
            </a:r>
            <a:r>
              <a:rPr lang="nb-NO" sz="1600" dirty="0" smtClean="0">
                <a:solidFill>
                  <a:schemeClr val="accent6"/>
                </a:solidFill>
              </a:rPr>
              <a:t>AB:AB:AB:AB:AB:AB</a:t>
            </a:r>
          </a:p>
        </p:txBody>
      </p:sp>
    </p:spTree>
    <p:extLst>
      <p:ext uri="{BB962C8B-B14F-4D97-AF65-F5344CB8AC3E}">
        <p14:creationId xmlns:p14="http://schemas.microsoft.com/office/powerpoint/2010/main" val="1898493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7" grpId="0"/>
      <p:bldP spid="11" grpId="0"/>
      <p:bldP spid="2" grpId="0"/>
      <p:bldP spid="14" grpId="0"/>
      <p:bldP spid="21" grpId="0"/>
      <p:bldP spid="24" grpId="0"/>
      <p:bldP spid="31" grpId="0"/>
      <p:bldP spid="31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3"/>
          <a:srcRect t="50818" b="13114"/>
          <a:stretch/>
        </p:blipFill>
        <p:spPr>
          <a:xfrm>
            <a:off x="5039228" y="2891246"/>
            <a:ext cx="1916189" cy="69113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2737" y="4389054"/>
            <a:ext cx="2129465" cy="212946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186526" y="3281304"/>
            <a:ext cx="3030279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u="sng" dirty="0" smtClean="0"/>
              <a:t>Client</a:t>
            </a:r>
          </a:p>
          <a:p>
            <a:r>
              <a:rPr lang="nb-NO" b="1" dirty="0" smtClean="0">
                <a:solidFill>
                  <a:schemeClr val="accent2"/>
                </a:solidFill>
              </a:rPr>
              <a:t>IP -- </a:t>
            </a:r>
            <a:r>
              <a:rPr lang="nb-NO" dirty="0" smtClean="0">
                <a:solidFill>
                  <a:schemeClr val="accent2"/>
                </a:solidFill>
              </a:rPr>
              <a:t>192.168.13.5/24</a:t>
            </a:r>
          </a:p>
          <a:p>
            <a:r>
              <a:rPr lang="nb-NO" b="1" dirty="0" smtClean="0">
                <a:solidFill>
                  <a:schemeClr val="accent2"/>
                </a:solidFill>
              </a:rPr>
              <a:t>MAC </a:t>
            </a:r>
            <a:r>
              <a:rPr lang="mr-IN" b="1" dirty="0" smtClean="0">
                <a:solidFill>
                  <a:schemeClr val="accent2"/>
                </a:solidFill>
              </a:rPr>
              <a:t>–</a:t>
            </a:r>
            <a:r>
              <a:rPr lang="nb-NO" b="1" dirty="0" smtClean="0">
                <a:solidFill>
                  <a:schemeClr val="accent2"/>
                </a:solidFill>
              </a:rPr>
              <a:t> </a:t>
            </a:r>
            <a:r>
              <a:rPr lang="nb-NO" dirty="0" smtClean="0">
                <a:solidFill>
                  <a:schemeClr val="accent2"/>
                </a:solidFill>
              </a:rPr>
              <a:t>XX:XX:XX:XX:XX:XX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289664" y="3281304"/>
            <a:ext cx="3030279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u="sng" dirty="0" smtClean="0"/>
              <a:t>Server</a:t>
            </a:r>
          </a:p>
          <a:p>
            <a:r>
              <a:rPr lang="nb-NO" b="1" dirty="0" smtClean="0">
                <a:solidFill>
                  <a:schemeClr val="accent6"/>
                </a:solidFill>
              </a:rPr>
              <a:t>IP -- </a:t>
            </a:r>
            <a:r>
              <a:rPr lang="nb-NO" dirty="0" smtClean="0">
                <a:solidFill>
                  <a:schemeClr val="accent6"/>
                </a:solidFill>
              </a:rPr>
              <a:t>192.168.14.11/24</a:t>
            </a:r>
          </a:p>
          <a:p>
            <a:r>
              <a:rPr lang="nb-NO" b="1" dirty="0" smtClean="0">
                <a:solidFill>
                  <a:schemeClr val="accent6"/>
                </a:solidFill>
              </a:rPr>
              <a:t>MAC </a:t>
            </a:r>
            <a:r>
              <a:rPr lang="mr-IN" b="1" dirty="0" smtClean="0">
                <a:solidFill>
                  <a:schemeClr val="accent6"/>
                </a:solidFill>
              </a:rPr>
              <a:t>–</a:t>
            </a:r>
            <a:r>
              <a:rPr lang="nb-NO" b="1" dirty="0" smtClean="0">
                <a:solidFill>
                  <a:schemeClr val="accent6"/>
                </a:solidFill>
              </a:rPr>
              <a:t> </a:t>
            </a:r>
            <a:r>
              <a:rPr lang="nb-NO" dirty="0" smtClean="0">
                <a:solidFill>
                  <a:schemeClr val="accent6"/>
                </a:solidFill>
              </a:rPr>
              <a:t>YY:YY:YY:YY:YY:YY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400808" y="1799234"/>
            <a:ext cx="3030279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u="sng" dirty="0" smtClean="0"/>
              <a:t>Basic Switch</a:t>
            </a:r>
          </a:p>
          <a:p>
            <a:r>
              <a:rPr lang="nb-NO" b="1" dirty="0" smtClean="0"/>
              <a:t>IP </a:t>
            </a:r>
            <a:r>
              <a:rPr lang="mr-IN" b="1" dirty="0" smtClean="0"/>
              <a:t>–</a:t>
            </a:r>
            <a:r>
              <a:rPr lang="nb-NO" b="1" dirty="0" smtClean="0"/>
              <a:t> </a:t>
            </a:r>
            <a:r>
              <a:rPr lang="nb-NO" dirty="0" smtClean="0"/>
              <a:t>N/A</a:t>
            </a:r>
          </a:p>
          <a:p>
            <a:r>
              <a:rPr lang="nb-NO" b="1" dirty="0" smtClean="0"/>
              <a:t>MAC </a:t>
            </a:r>
            <a:r>
              <a:rPr lang="mr-IN" b="1" dirty="0" smtClean="0"/>
              <a:t>–</a:t>
            </a:r>
            <a:r>
              <a:rPr lang="nb-NO" b="1" dirty="0" smtClean="0"/>
              <a:t> </a:t>
            </a:r>
            <a:r>
              <a:rPr lang="nb-NO" dirty="0" smtClean="0"/>
              <a:t>N/A</a:t>
            </a:r>
            <a:endParaRPr lang="nb-NO" dirty="0" smtClean="0"/>
          </a:p>
        </p:txBody>
      </p:sp>
      <p:cxnSp>
        <p:nvCxnSpPr>
          <p:cNvPr id="13" name="Elbow Connector 12"/>
          <p:cNvCxnSpPr/>
          <p:nvPr/>
        </p:nvCxnSpPr>
        <p:spPr>
          <a:xfrm flipV="1">
            <a:off x="3227092" y="3630892"/>
            <a:ext cx="2347432" cy="1516323"/>
          </a:xfrm>
          <a:prstGeom prst="bentConnector2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9431" y="4266189"/>
            <a:ext cx="2252330" cy="2252330"/>
          </a:xfrm>
          <a:prstGeom prst="rect">
            <a:avLst/>
          </a:prstGeom>
        </p:spPr>
      </p:pic>
      <p:cxnSp>
        <p:nvCxnSpPr>
          <p:cNvPr id="16" name="Elbow Connector 15"/>
          <p:cNvCxnSpPr/>
          <p:nvPr/>
        </p:nvCxnSpPr>
        <p:spPr>
          <a:xfrm rot="10800000">
            <a:off x="6403861" y="3593973"/>
            <a:ext cx="2543544" cy="1577756"/>
          </a:xfrm>
          <a:prstGeom prst="bentConnector2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4400808" y="5372812"/>
            <a:ext cx="422998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1500" dirty="0">
                <a:latin typeface="Inconsolata Medium" charset="0"/>
                <a:ea typeface="Inconsolata Medium" charset="0"/>
                <a:cs typeface="Inconsolata Medium" charset="0"/>
              </a:rPr>
              <a:t>p</a:t>
            </a:r>
            <a:r>
              <a:rPr lang="en-US" sz="1500" dirty="0" smtClean="0">
                <a:latin typeface="Inconsolata Medium" charset="0"/>
                <a:ea typeface="Inconsolata Medium" charset="0"/>
                <a:cs typeface="Inconsolata Medium" charset="0"/>
              </a:rPr>
              <a:t>ing &lt;</a:t>
            </a:r>
            <a:r>
              <a:rPr lang="en-US" sz="1500" dirty="0" err="1" smtClean="0">
                <a:latin typeface="Inconsolata Medium" charset="0"/>
                <a:ea typeface="Inconsolata Medium" charset="0"/>
                <a:cs typeface="Inconsolata Medium" charset="0"/>
              </a:rPr>
              <a:t>ip</a:t>
            </a:r>
            <a:r>
              <a:rPr lang="en-US" sz="1500" dirty="0" smtClean="0">
                <a:latin typeface="Inconsolata Medium" charset="0"/>
                <a:ea typeface="Inconsolata Medium" charset="0"/>
                <a:cs typeface="Inconsolata Medium" charset="0"/>
              </a:rPr>
              <a:t>&gt;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500" dirty="0" smtClean="0">
                <a:latin typeface="Inconsolata Medium" charset="0"/>
                <a:ea typeface="Inconsolata Medium" charset="0"/>
                <a:cs typeface="Inconsolata Medium" charset="0"/>
              </a:rPr>
              <a:t>traceroute &lt;</a:t>
            </a:r>
            <a:r>
              <a:rPr lang="en-US" sz="1500" dirty="0" err="1" smtClean="0">
                <a:latin typeface="Inconsolata Medium" charset="0"/>
                <a:ea typeface="Inconsolata Medium" charset="0"/>
                <a:cs typeface="Inconsolata Medium" charset="0"/>
              </a:rPr>
              <a:t>ip</a:t>
            </a:r>
            <a:r>
              <a:rPr lang="en-US" sz="1500" dirty="0" smtClean="0">
                <a:latin typeface="Inconsolata Medium" charset="0"/>
                <a:ea typeface="Inconsolata Medium" charset="0"/>
                <a:cs typeface="Inconsolata Medium" charset="0"/>
              </a:rPr>
              <a:t>&gt;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500" dirty="0" err="1">
                <a:latin typeface="Inconsolata Medium" charset="0"/>
                <a:ea typeface="Inconsolata Medium" charset="0"/>
                <a:cs typeface="Inconsolata Medium" charset="0"/>
              </a:rPr>
              <a:t>a</a:t>
            </a:r>
            <a:r>
              <a:rPr lang="en-US" sz="1500" dirty="0" err="1" smtClean="0">
                <a:latin typeface="Inconsolata Medium" charset="0"/>
                <a:ea typeface="Inconsolata Medium" charset="0"/>
                <a:cs typeface="Inconsolata Medium" charset="0"/>
              </a:rPr>
              <a:t>rp</a:t>
            </a:r>
            <a:r>
              <a:rPr lang="en-US" sz="1500" dirty="0" smtClean="0">
                <a:latin typeface="Inconsolata Medium" charset="0"/>
                <a:ea typeface="Inconsolata Medium" charset="0"/>
                <a:cs typeface="Inconsolata Medium" charset="0"/>
              </a:rPr>
              <a:t> </a:t>
            </a:r>
            <a:r>
              <a:rPr lang="mr-IN" sz="1500" dirty="0" smtClean="0">
                <a:latin typeface="Inconsolata Medium" charset="0"/>
                <a:ea typeface="Inconsolata Medium" charset="0"/>
                <a:cs typeface="Inconsolata Medium" charset="0"/>
              </a:rPr>
              <a:t>–</a:t>
            </a:r>
            <a:r>
              <a:rPr lang="en-US" sz="1500" dirty="0" smtClean="0">
                <a:latin typeface="Inconsolata Medium" charset="0"/>
                <a:ea typeface="Inconsolata Medium" charset="0"/>
                <a:cs typeface="Inconsolata Medium" charset="0"/>
              </a:rPr>
              <a:t>a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500" dirty="0" smtClean="0">
                <a:latin typeface="Inconsolata Medium" charset="0"/>
                <a:ea typeface="Inconsolata Medium" charset="0"/>
                <a:cs typeface="Inconsolata Medium" charset="0"/>
              </a:rPr>
              <a:t>route </a:t>
            </a:r>
            <a:r>
              <a:rPr lang="mr-IN" sz="1500" dirty="0" smtClean="0">
                <a:latin typeface="Inconsolata Medium" charset="0"/>
                <a:ea typeface="Inconsolata Medium" charset="0"/>
                <a:cs typeface="Inconsolata Medium" charset="0"/>
              </a:rPr>
              <a:t>–</a:t>
            </a:r>
            <a:r>
              <a:rPr lang="en-US" sz="1500" dirty="0" smtClean="0">
                <a:latin typeface="Inconsolata Medium" charset="0"/>
                <a:ea typeface="Inconsolata Medium" charset="0"/>
                <a:cs typeface="Inconsolata Medium" charset="0"/>
              </a:rPr>
              <a:t>n </a:t>
            </a:r>
            <a:r>
              <a:rPr lang="en-US" sz="1500" b="1" dirty="0" smtClean="0"/>
              <a:t>or</a:t>
            </a:r>
            <a:r>
              <a:rPr lang="en-US" sz="1500" dirty="0" smtClean="0"/>
              <a:t> </a:t>
            </a:r>
            <a:r>
              <a:rPr lang="en-US" sz="1500" dirty="0" err="1" smtClean="0">
                <a:latin typeface="Inconsolata Medium" charset="0"/>
                <a:ea typeface="Inconsolata Medium" charset="0"/>
                <a:cs typeface="Inconsolata Medium" charset="0"/>
              </a:rPr>
              <a:t>netstat</a:t>
            </a:r>
            <a:r>
              <a:rPr lang="en-US" sz="1500" dirty="0" smtClean="0">
                <a:latin typeface="Inconsolata Medium" charset="0"/>
                <a:ea typeface="Inconsolata Medium" charset="0"/>
                <a:cs typeface="Inconsolata Medium" charset="0"/>
              </a:rPr>
              <a:t> </a:t>
            </a:r>
            <a:r>
              <a:rPr lang="mr-IN" sz="1500" dirty="0" smtClean="0">
                <a:latin typeface="Inconsolata Medium" charset="0"/>
                <a:ea typeface="Inconsolata Medium" charset="0"/>
                <a:cs typeface="Inconsolata Medium" charset="0"/>
              </a:rPr>
              <a:t>–</a:t>
            </a:r>
            <a:r>
              <a:rPr lang="en-US" sz="1500" dirty="0" err="1" smtClean="0">
                <a:latin typeface="Inconsolata Medium" charset="0"/>
                <a:ea typeface="Inconsolata Medium" charset="0"/>
                <a:cs typeface="Inconsolata Medium" charset="0"/>
              </a:rPr>
              <a:t>rn</a:t>
            </a:r>
            <a:endParaRPr lang="en-US" sz="1500" dirty="0" smtClean="0">
              <a:latin typeface="Inconsolata Medium" charset="0"/>
              <a:ea typeface="Inconsolata Medium" charset="0"/>
              <a:cs typeface="Inconsolata Medium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1500" dirty="0" err="1" smtClean="0">
                <a:latin typeface="Inconsolata Medium" charset="0"/>
                <a:ea typeface="Inconsolata Medium" charset="0"/>
                <a:cs typeface="Inconsolata Medium" charset="0"/>
              </a:rPr>
              <a:t>tcpdum</a:t>
            </a:r>
            <a:r>
              <a:rPr lang="en-US" sz="1500" dirty="0" smtClean="0">
                <a:latin typeface="Inconsolata Medium" charset="0"/>
                <a:ea typeface="Inconsolata Medium" charset="0"/>
                <a:cs typeface="Inconsolata Medium" charset="0"/>
              </a:rPr>
              <a:t> -</a:t>
            </a:r>
            <a:r>
              <a:rPr lang="en-US" sz="1500" dirty="0" err="1" smtClean="0">
                <a:latin typeface="Inconsolata Medium" charset="0"/>
                <a:ea typeface="Inconsolata Medium" charset="0"/>
                <a:cs typeface="Inconsolata Medium" charset="0"/>
              </a:rPr>
              <a:t>i</a:t>
            </a:r>
            <a:r>
              <a:rPr lang="en-US" sz="1500" dirty="0" smtClean="0">
                <a:latin typeface="Inconsolata Medium" charset="0"/>
                <a:ea typeface="Inconsolata Medium" charset="0"/>
                <a:cs typeface="Inconsolata Medium" charset="0"/>
              </a:rPr>
              <a:t> any -w /</a:t>
            </a:r>
            <a:r>
              <a:rPr lang="en-US" sz="1500" dirty="0" err="1" smtClean="0">
                <a:latin typeface="Inconsolata Medium" charset="0"/>
                <a:ea typeface="Inconsolata Medium" charset="0"/>
                <a:cs typeface="Inconsolata Medium" charset="0"/>
              </a:rPr>
              <a:t>mnt</a:t>
            </a:r>
            <a:r>
              <a:rPr lang="en-US" sz="1500" dirty="0" smtClean="0">
                <a:latin typeface="Inconsolata Medium" charset="0"/>
                <a:ea typeface="Inconsolata Medium" charset="0"/>
                <a:cs typeface="Inconsolata Medium" charset="0"/>
              </a:rPr>
              <a:t>/</a:t>
            </a:r>
            <a:r>
              <a:rPr lang="en-US" sz="1500" dirty="0" err="1" smtClean="0">
                <a:latin typeface="Inconsolata Medium" charset="0"/>
                <a:ea typeface="Inconsolata Medium" charset="0"/>
                <a:cs typeface="Inconsolata Medium" charset="0"/>
              </a:rPr>
              <a:t>test.pcap</a:t>
            </a:r>
            <a:endParaRPr lang="en-US" sz="1500" dirty="0" smtClean="0">
              <a:latin typeface="Inconsolata Medium" charset="0"/>
              <a:ea typeface="Inconsolata Medium" charset="0"/>
              <a:cs typeface="Inconsolata Medium" charset="0"/>
            </a:endParaRPr>
          </a:p>
          <a:p>
            <a:pPr marL="285750" indent="-285750">
              <a:buFont typeface="Arial" charset="0"/>
              <a:buChar char="•"/>
            </a:pPr>
            <a:endParaRPr lang="en-US" sz="1500" dirty="0"/>
          </a:p>
        </p:txBody>
      </p:sp>
      <p:sp>
        <p:nvSpPr>
          <p:cNvPr id="2" name="TextBox 1"/>
          <p:cNvSpPr txBox="1"/>
          <p:nvPr/>
        </p:nvSpPr>
        <p:spPr>
          <a:xfrm>
            <a:off x="3577079" y="4745494"/>
            <a:ext cx="614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eth0</a:t>
            </a:r>
            <a:endParaRPr lang="en-US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8225377" y="4777883"/>
            <a:ext cx="614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eth0</a:t>
            </a:r>
            <a:endParaRPr lang="en-US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1870020" y="22158"/>
            <a:ext cx="8484782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0" b="1" smtClean="0"/>
              <a:t>L2 Switch</a:t>
            </a:r>
            <a:endParaRPr lang="en-US" sz="4500" b="1" dirty="0">
              <a:solidFill>
                <a:schemeClr val="accent6"/>
              </a:solidFill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5628" y="5703028"/>
            <a:ext cx="720470" cy="691651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00330" y="6048854"/>
            <a:ext cx="720470" cy="691651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6541835" y="2701240"/>
            <a:ext cx="2897587" cy="691651"/>
            <a:chOff x="6541835" y="2701240"/>
            <a:chExt cx="2897587" cy="691651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541835" y="2701240"/>
              <a:ext cx="720470" cy="691651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6885299" y="2887441"/>
              <a:ext cx="255412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charset="0"/>
                <a:buChar char="•"/>
              </a:pPr>
              <a:r>
                <a:rPr lang="en-US" sz="1600" dirty="0" smtClean="0"/>
                <a:t>Forwarding (MAC) Table</a:t>
              </a:r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42871" y="5885194"/>
            <a:ext cx="18881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1400" dirty="0" smtClean="0"/>
              <a:t>ARP Table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400" dirty="0" smtClean="0"/>
              <a:t>Route Table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0673913" y="6054030"/>
            <a:ext cx="18881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1400" dirty="0" smtClean="0"/>
              <a:t>ARP Table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400" dirty="0" smtClean="0"/>
              <a:t>Route Table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4961974" y="3568821"/>
            <a:ext cx="1434904" cy="369332"/>
            <a:chOff x="4961974" y="3568821"/>
            <a:chExt cx="1434904" cy="369332"/>
          </a:xfrm>
        </p:grpSpPr>
        <p:sp>
          <p:nvSpPr>
            <p:cNvPr id="23" name="TextBox 22"/>
            <p:cNvSpPr txBox="1"/>
            <p:nvPr/>
          </p:nvSpPr>
          <p:spPr>
            <a:xfrm>
              <a:off x="4961974" y="3568821"/>
              <a:ext cx="6147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eth0</a:t>
              </a:r>
              <a:endParaRPr lang="en-US" b="1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5777606" y="3568821"/>
              <a:ext cx="6192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eth1</a:t>
              </a:r>
              <a:endParaRPr lang="en-US" b="1" dirty="0"/>
            </a:p>
          </p:txBody>
        </p:sp>
      </p:grpSp>
      <p:pic>
        <p:nvPicPr>
          <p:cNvPr id="27" name="Picture 2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11739" y="4107815"/>
            <a:ext cx="1350554" cy="1350554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6304702" y="4816477"/>
            <a:ext cx="18146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accent6"/>
                </a:solidFill>
              </a:rPr>
              <a:t>BACKEND</a:t>
            </a:r>
            <a:endParaRPr lang="en-US" sz="2000" dirty="0">
              <a:solidFill>
                <a:schemeClr val="accent6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878412" y="4798811"/>
            <a:ext cx="18146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0000"/>
                </a:solidFill>
              </a:rPr>
              <a:t>CLIENT</a:t>
            </a:r>
            <a:endParaRPr 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437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8505" y="1878584"/>
            <a:ext cx="1969977" cy="196997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9396" y="4521281"/>
            <a:ext cx="2129465" cy="212946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78431" y="3079551"/>
            <a:ext cx="515561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u="sng" dirty="0" smtClean="0"/>
              <a:t>Client</a:t>
            </a:r>
          </a:p>
          <a:p>
            <a:r>
              <a:rPr lang="nb-NO" b="1" dirty="0" smtClean="0">
                <a:solidFill>
                  <a:srgbClr val="FF0000"/>
                </a:solidFill>
              </a:rPr>
              <a:t>IP -- </a:t>
            </a:r>
            <a:r>
              <a:rPr lang="nb-NO" dirty="0" smtClean="0">
                <a:solidFill>
                  <a:srgbClr val="FF0000"/>
                </a:solidFill>
              </a:rPr>
              <a:t>192.168.13.5</a:t>
            </a:r>
          </a:p>
          <a:p>
            <a:r>
              <a:rPr lang="nb-NO" b="1" dirty="0" smtClean="0">
                <a:solidFill>
                  <a:srgbClr val="FF0000"/>
                </a:solidFill>
              </a:rPr>
              <a:t>MAC </a:t>
            </a:r>
            <a:r>
              <a:rPr lang="mr-IN" b="1" dirty="0" smtClean="0">
                <a:solidFill>
                  <a:srgbClr val="FF0000"/>
                </a:solidFill>
              </a:rPr>
              <a:t>–</a:t>
            </a:r>
            <a:r>
              <a:rPr lang="nb-NO" b="1" dirty="0" smtClean="0">
                <a:solidFill>
                  <a:srgbClr val="FF0000"/>
                </a:solidFill>
              </a:rPr>
              <a:t> </a:t>
            </a:r>
            <a:r>
              <a:rPr lang="nb-NO" dirty="0" smtClean="0">
                <a:solidFill>
                  <a:srgbClr val="FF0000"/>
                </a:solidFill>
              </a:rPr>
              <a:t>XX:XX:XX:XX:XX:XX</a:t>
            </a:r>
          </a:p>
          <a:p>
            <a:r>
              <a:rPr lang="nb-NO" b="1" dirty="0" err="1" smtClean="0"/>
              <a:t>Default</a:t>
            </a:r>
            <a:r>
              <a:rPr lang="nb-NO" b="1" dirty="0" smtClean="0"/>
              <a:t> </a:t>
            </a:r>
            <a:r>
              <a:rPr lang="nb-NO" b="1" dirty="0" err="1" smtClean="0"/>
              <a:t>Route</a:t>
            </a:r>
            <a:r>
              <a:rPr lang="nb-NO" b="1" dirty="0" smtClean="0"/>
              <a:t> </a:t>
            </a:r>
            <a:r>
              <a:rPr lang="mr-IN" b="1" dirty="0" smtClean="0"/>
              <a:t>–</a:t>
            </a:r>
            <a:r>
              <a:rPr lang="nb-NO" b="1" dirty="0" smtClean="0"/>
              <a:t> </a:t>
            </a:r>
            <a:r>
              <a:rPr lang="nb-NO" dirty="0" smtClean="0"/>
              <a:t>192.168.13.1</a:t>
            </a:r>
          </a:p>
          <a:p>
            <a:r>
              <a:rPr lang="nb-NO" dirty="0">
                <a:solidFill>
                  <a:srgbClr val="FF0000"/>
                </a:solidFill>
              </a:rPr>
              <a:t> </a:t>
            </a:r>
            <a:r>
              <a:rPr lang="nb-NO" dirty="0" smtClean="0">
                <a:solidFill>
                  <a:srgbClr val="FF0000"/>
                </a:solidFill>
              </a:rPr>
              <a:t>   </a:t>
            </a:r>
            <a:r>
              <a:rPr lang="nb-NO" dirty="0" err="1" smtClean="0"/>
              <a:t>Route</a:t>
            </a:r>
            <a:r>
              <a:rPr lang="nb-NO" dirty="0" smtClean="0"/>
              <a:t> </a:t>
            </a:r>
            <a:r>
              <a:rPr lang="mr-IN" dirty="0" smtClean="0"/>
              <a:t>–</a:t>
            </a:r>
            <a:r>
              <a:rPr lang="nb-NO" dirty="0" smtClean="0"/>
              <a:t> </a:t>
            </a:r>
            <a:r>
              <a:rPr lang="nb-NO" dirty="0" smtClean="0">
                <a:solidFill>
                  <a:schemeClr val="accent6"/>
                </a:solidFill>
              </a:rPr>
              <a:t>192.168.14.0/24 </a:t>
            </a:r>
            <a:r>
              <a:rPr lang="nb-NO" dirty="0" smtClean="0"/>
              <a:t>VIA</a:t>
            </a:r>
            <a:r>
              <a:rPr lang="nb-NO" dirty="0" smtClean="0">
                <a:solidFill>
                  <a:schemeClr val="accent6"/>
                </a:solidFill>
              </a:rPr>
              <a:t> </a:t>
            </a:r>
            <a:r>
              <a:rPr lang="nb-NO" dirty="0" smtClean="0">
                <a:solidFill>
                  <a:srgbClr val="FF0000"/>
                </a:solidFill>
              </a:rPr>
              <a:t>192.168.13.10</a:t>
            </a:r>
            <a:endParaRPr lang="en-US" dirty="0" smtClean="0">
              <a:solidFill>
                <a:srgbClr val="FF0000"/>
              </a:solidFill>
            </a:endParaRPr>
          </a:p>
          <a:p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597138" y="2833415"/>
            <a:ext cx="5229396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200" b="1" u="sng" dirty="0" smtClean="0"/>
              <a:t>Server</a:t>
            </a:r>
          </a:p>
          <a:p>
            <a:pPr algn="r"/>
            <a:r>
              <a:rPr lang="nb-NO" b="1" dirty="0" smtClean="0">
                <a:solidFill>
                  <a:schemeClr val="accent6"/>
                </a:solidFill>
              </a:rPr>
              <a:t>IP -- </a:t>
            </a:r>
            <a:r>
              <a:rPr lang="nb-NO" dirty="0" smtClean="0">
                <a:solidFill>
                  <a:schemeClr val="accent6"/>
                </a:solidFill>
              </a:rPr>
              <a:t>192.168.14.11</a:t>
            </a:r>
          </a:p>
          <a:p>
            <a:pPr algn="r"/>
            <a:r>
              <a:rPr lang="nb-NO" b="1" dirty="0" smtClean="0">
                <a:solidFill>
                  <a:schemeClr val="accent6"/>
                </a:solidFill>
              </a:rPr>
              <a:t>MAC </a:t>
            </a:r>
            <a:r>
              <a:rPr lang="mr-IN" b="1" dirty="0" smtClean="0">
                <a:solidFill>
                  <a:schemeClr val="accent6"/>
                </a:solidFill>
              </a:rPr>
              <a:t>–</a:t>
            </a:r>
            <a:r>
              <a:rPr lang="nb-NO" b="1" dirty="0" smtClean="0">
                <a:solidFill>
                  <a:schemeClr val="accent6"/>
                </a:solidFill>
              </a:rPr>
              <a:t> </a:t>
            </a:r>
            <a:r>
              <a:rPr lang="nb-NO" dirty="0" smtClean="0">
                <a:solidFill>
                  <a:schemeClr val="accent6"/>
                </a:solidFill>
              </a:rPr>
              <a:t>YY:YY:YY:YY:YY:YY</a:t>
            </a:r>
          </a:p>
          <a:p>
            <a:pPr algn="r"/>
            <a:r>
              <a:rPr lang="nb-NO" b="1" dirty="0" err="1" smtClean="0"/>
              <a:t>Default</a:t>
            </a:r>
            <a:r>
              <a:rPr lang="nb-NO" b="1" dirty="0" smtClean="0"/>
              <a:t> </a:t>
            </a:r>
            <a:r>
              <a:rPr lang="nb-NO" b="1" dirty="0" err="1" smtClean="0"/>
              <a:t>Route</a:t>
            </a:r>
            <a:r>
              <a:rPr lang="nb-NO" b="1" dirty="0" smtClean="0"/>
              <a:t> </a:t>
            </a:r>
            <a:r>
              <a:rPr lang="mr-IN" b="1" dirty="0" smtClean="0"/>
              <a:t>–</a:t>
            </a:r>
            <a:r>
              <a:rPr lang="nb-NO" b="1" dirty="0" smtClean="0"/>
              <a:t> </a:t>
            </a:r>
            <a:r>
              <a:rPr lang="nb-NO" dirty="0" smtClean="0"/>
              <a:t>192.168.14.1</a:t>
            </a:r>
          </a:p>
          <a:p>
            <a:pPr algn="r"/>
            <a:r>
              <a:rPr lang="nb-NO" dirty="0"/>
              <a:t>	 </a:t>
            </a:r>
            <a:r>
              <a:rPr lang="nb-NO" dirty="0" err="1"/>
              <a:t>Route</a:t>
            </a:r>
            <a:r>
              <a:rPr lang="nb-NO" dirty="0"/>
              <a:t> </a:t>
            </a:r>
            <a:r>
              <a:rPr lang="mr-IN" dirty="0"/>
              <a:t>–</a:t>
            </a:r>
            <a:r>
              <a:rPr lang="nb-NO" dirty="0"/>
              <a:t> </a:t>
            </a:r>
            <a:r>
              <a:rPr lang="nb-NO" dirty="0" smtClean="0">
                <a:solidFill>
                  <a:srgbClr val="FF0000"/>
                </a:solidFill>
              </a:rPr>
              <a:t>192.168.13.0/24</a:t>
            </a:r>
            <a:r>
              <a:rPr lang="nb-NO" dirty="0" smtClean="0">
                <a:solidFill>
                  <a:schemeClr val="accent6"/>
                </a:solidFill>
              </a:rPr>
              <a:t> </a:t>
            </a:r>
            <a:r>
              <a:rPr lang="nb-NO" dirty="0" smtClean="0"/>
              <a:t>VIA </a:t>
            </a:r>
            <a:r>
              <a:rPr lang="nb-NO" dirty="0" smtClean="0">
                <a:solidFill>
                  <a:schemeClr val="accent6"/>
                </a:solidFill>
              </a:rPr>
              <a:t>192.168.14.10</a:t>
            </a:r>
            <a:endParaRPr lang="en-US" b="1" dirty="0">
              <a:solidFill>
                <a:schemeClr val="accent6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49253" y="896572"/>
            <a:ext cx="3030279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u="sng" dirty="0" smtClean="0"/>
              <a:t>Router</a:t>
            </a:r>
          </a:p>
          <a:p>
            <a:r>
              <a:rPr lang="nb-NO" b="1" dirty="0" smtClean="0">
                <a:solidFill>
                  <a:srgbClr val="FF0000"/>
                </a:solidFill>
              </a:rPr>
              <a:t>IP </a:t>
            </a:r>
            <a:r>
              <a:rPr lang="mr-IN" b="1" dirty="0" smtClean="0">
                <a:solidFill>
                  <a:srgbClr val="FF0000"/>
                </a:solidFill>
              </a:rPr>
              <a:t>–</a:t>
            </a:r>
            <a:r>
              <a:rPr lang="nb-NO" b="1" dirty="0" smtClean="0">
                <a:solidFill>
                  <a:srgbClr val="FF0000"/>
                </a:solidFill>
              </a:rPr>
              <a:t> </a:t>
            </a:r>
            <a:r>
              <a:rPr lang="nb-NO" dirty="0" smtClean="0">
                <a:solidFill>
                  <a:srgbClr val="FF0000"/>
                </a:solidFill>
              </a:rPr>
              <a:t>192.168.</a:t>
            </a:r>
            <a:r>
              <a:rPr lang="nb-NO" b="1" dirty="0" smtClean="0">
                <a:solidFill>
                  <a:srgbClr val="FF0000"/>
                </a:solidFill>
              </a:rPr>
              <a:t>13</a:t>
            </a:r>
            <a:r>
              <a:rPr lang="nb-NO" dirty="0" smtClean="0">
                <a:solidFill>
                  <a:srgbClr val="FF0000"/>
                </a:solidFill>
              </a:rPr>
              <a:t>.10</a:t>
            </a:r>
            <a:endParaRPr lang="nb-NO" b="1" dirty="0" smtClean="0">
              <a:solidFill>
                <a:srgbClr val="FF0000"/>
              </a:solidFill>
            </a:endParaRPr>
          </a:p>
          <a:p>
            <a:r>
              <a:rPr lang="nb-NO" b="1" dirty="0" smtClean="0">
                <a:solidFill>
                  <a:srgbClr val="FF0000"/>
                </a:solidFill>
              </a:rPr>
              <a:t>MAC </a:t>
            </a:r>
            <a:r>
              <a:rPr lang="mr-IN" b="1" dirty="0" smtClean="0">
                <a:solidFill>
                  <a:srgbClr val="FF0000"/>
                </a:solidFill>
              </a:rPr>
              <a:t>–</a:t>
            </a:r>
            <a:r>
              <a:rPr lang="nb-NO" b="1" dirty="0" smtClean="0">
                <a:solidFill>
                  <a:srgbClr val="FF0000"/>
                </a:solidFill>
              </a:rPr>
              <a:t> </a:t>
            </a:r>
            <a:r>
              <a:rPr lang="nb-NO" dirty="0" smtClean="0">
                <a:solidFill>
                  <a:srgbClr val="FF0000"/>
                </a:solidFill>
              </a:rPr>
              <a:t>AA:AA:AA:AA:AA:AA</a:t>
            </a:r>
          </a:p>
          <a:p>
            <a:r>
              <a:rPr lang="nb-NO" b="1" dirty="0" smtClean="0">
                <a:solidFill>
                  <a:schemeClr val="accent6"/>
                </a:solidFill>
              </a:rPr>
              <a:t>IP </a:t>
            </a:r>
            <a:r>
              <a:rPr lang="mr-IN" b="1" dirty="0" smtClean="0">
                <a:solidFill>
                  <a:schemeClr val="accent6"/>
                </a:solidFill>
              </a:rPr>
              <a:t>–</a:t>
            </a:r>
            <a:r>
              <a:rPr lang="nb-NO" b="1" dirty="0" smtClean="0">
                <a:solidFill>
                  <a:schemeClr val="accent6"/>
                </a:solidFill>
              </a:rPr>
              <a:t> </a:t>
            </a:r>
            <a:r>
              <a:rPr lang="nb-NO" dirty="0" smtClean="0">
                <a:solidFill>
                  <a:schemeClr val="accent6"/>
                </a:solidFill>
              </a:rPr>
              <a:t>192.168.</a:t>
            </a:r>
            <a:r>
              <a:rPr lang="nb-NO" b="1" dirty="0" smtClean="0">
                <a:solidFill>
                  <a:schemeClr val="accent6"/>
                </a:solidFill>
              </a:rPr>
              <a:t>14</a:t>
            </a:r>
            <a:r>
              <a:rPr lang="nb-NO" dirty="0" smtClean="0">
                <a:solidFill>
                  <a:schemeClr val="accent6"/>
                </a:solidFill>
              </a:rPr>
              <a:t>.10</a:t>
            </a:r>
          </a:p>
          <a:p>
            <a:r>
              <a:rPr lang="nb-NO" b="1" dirty="0" smtClean="0">
                <a:solidFill>
                  <a:schemeClr val="accent6"/>
                </a:solidFill>
              </a:rPr>
              <a:t>MAC </a:t>
            </a:r>
            <a:r>
              <a:rPr lang="mr-IN" b="1" dirty="0" smtClean="0">
                <a:solidFill>
                  <a:schemeClr val="accent6"/>
                </a:solidFill>
              </a:rPr>
              <a:t>–</a:t>
            </a:r>
            <a:r>
              <a:rPr lang="nb-NO" b="1" dirty="0" smtClean="0">
                <a:solidFill>
                  <a:schemeClr val="accent6"/>
                </a:solidFill>
              </a:rPr>
              <a:t> </a:t>
            </a:r>
            <a:r>
              <a:rPr lang="nb-NO" dirty="0" smtClean="0">
                <a:solidFill>
                  <a:schemeClr val="accent6"/>
                </a:solidFill>
              </a:rPr>
              <a:t>BB:BB:BB:BB:BB:BB</a:t>
            </a:r>
          </a:p>
          <a:p>
            <a:r>
              <a:rPr lang="nb-NO" b="1" dirty="0" err="1" smtClean="0"/>
              <a:t>Default</a:t>
            </a:r>
            <a:r>
              <a:rPr lang="nb-NO" b="1" dirty="0" smtClean="0"/>
              <a:t> </a:t>
            </a:r>
            <a:r>
              <a:rPr lang="nb-NO" b="1" dirty="0" err="1" smtClean="0"/>
              <a:t>Route</a:t>
            </a:r>
            <a:r>
              <a:rPr lang="nb-NO" b="1" dirty="0" smtClean="0"/>
              <a:t> </a:t>
            </a:r>
            <a:r>
              <a:rPr lang="mr-IN" b="1" dirty="0" smtClean="0"/>
              <a:t>–</a:t>
            </a:r>
            <a:r>
              <a:rPr lang="nb-NO" b="1" dirty="0" smtClean="0"/>
              <a:t> </a:t>
            </a:r>
            <a:r>
              <a:rPr lang="en-US" dirty="0" smtClean="0"/>
              <a:t>192.168.14.1</a:t>
            </a:r>
          </a:p>
          <a:p>
            <a:endParaRPr lang="en-US" b="1" dirty="0">
              <a:solidFill>
                <a:schemeClr val="accent6"/>
              </a:solidFill>
            </a:endParaRPr>
          </a:p>
        </p:txBody>
      </p:sp>
      <p:cxnSp>
        <p:nvCxnSpPr>
          <p:cNvPr id="13" name="Elbow Connector 12"/>
          <p:cNvCxnSpPr/>
          <p:nvPr/>
        </p:nvCxnSpPr>
        <p:spPr>
          <a:xfrm flipV="1">
            <a:off x="3323751" y="3741853"/>
            <a:ext cx="2347432" cy="1516323"/>
          </a:xfrm>
          <a:prstGeom prst="bentConnector2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6090" y="4398416"/>
            <a:ext cx="2252330" cy="2252330"/>
          </a:xfrm>
          <a:prstGeom prst="rect">
            <a:avLst/>
          </a:prstGeom>
        </p:spPr>
      </p:pic>
      <p:cxnSp>
        <p:nvCxnSpPr>
          <p:cNvPr id="16" name="Elbow Connector 15"/>
          <p:cNvCxnSpPr/>
          <p:nvPr/>
        </p:nvCxnSpPr>
        <p:spPr>
          <a:xfrm rot="10800000">
            <a:off x="6500520" y="3726200"/>
            <a:ext cx="2543544" cy="1577756"/>
          </a:xfrm>
          <a:prstGeom prst="bentConnector2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868370" y="5557735"/>
            <a:ext cx="422998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1500" dirty="0">
                <a:latin typeface="Inconsolata Medium" charset="0"/>
                <a:ea typeface="Inconsolata Medium" charset="0"/>
                <a:cs typeface="Inconsolata Medium" charset="0"/>
              </a:rPr>
              <a:t>p</a:t>
            </a:r>
            <a:r>
              <a:rPr lang="en-US" sz="1500" dirty="0" smtClean="0">
                <a:latin typeface="Inconsolata Medium" charset="0"/>
                <a:ea typeface="Inconsolata Medium" charset="0"/>
                <a:cs typeface="Inconsolata Medium" charset="0"/>
              </a:rPr>
              <a:t>ing &lt;</a:t>
            </a:r>
            <a:r>
              <a:rPr lang="en-US" sz="1500" dirty="0" err="1" smtClean="0">
                <a:latin typeface="Inconsolata Medium" charset="0"/>
                <a:ea typeface="Inconsolata Medium" charset="0"/>
                <a:cs typeface="Inconsolata Medium" charset="0"/>
              </a:rPr>
              <a:t>ip</a:t>
            </a:r>
            <a:r>
              <a:rPr lang="en-US" sz="1500" dirty="0" smtClean="0">
                <a:latin typeface="Inconsolata Medium" charset="0"/>
                <a:ea typeface="Inconsolata Medium" charset="0"/>
                <a:cs typeface="Inconsolata Medium" charset="0"/>
              </a:rPr>
              <a:t>&gt;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500" dirty="0" smtClean="0">
                <a:latin typeface="Inconsolata Medium" charset="0"/>
                <a:ea typeface="Inconsolata Medium" charset="0"/>
                <a:cs typeface="Inconsolata Medium" charset="0"/>
              </a:rPr>
              <a:t>traceroute &lt;</a:t>
            </a:r>
            <a:r>
              <a:rPr lang="en-US" sz="1500" dirty="0" err="1" smtClean="0">
                <a:latin typeface="Inconsolata Medium" charset="0"/>
                <a:ea typeface="Inconsolata Medium" charset="0"/>
                <a:cs typeface="Inconsolata Medium" charset="0"/>
              </a:rPr>
              <a:t>ip</a:t>
            </a:r>
            <a:r>
              <a:rPr lang="en-US" sz="1500" dirty="0" smtClean="0">
                <a:latin typeface="Inconsolata Medium" charset="0"/>
                <a:ea typeface="Inconsolata Medium" charset="0"/>
                <a:cs typeface="Inconsolata Medium" charset="0"/>
              </a:rPr>
              <a:t>&gt;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500" dirty="0" err="1">
                <a:latin typeface="Inconsolata Medium" charset="0"/>
                <a:ea typeface="Inconsolata Medium" charset="0"/>
                <a:cs typeface="Inconsolata Medium" charset="0"/>
              </a:rPr>
              <a:t>a</a:t>
            </a:r>
            <a:r>
              <a:rPr lang="en-US" sz="1500" dirty="0" err="1" smtClean="0">
                <a:latin typeface="Inconsolata Medium" charset="0"/>
                <a:ea typeface="Inconsolata Medium" charset="0"/>
                <a:cs typeface="Inconsolata Medium" charset="0"/>
              </a:rPr>
              <a:t>rp</a:t>
            </a:r>
            <a:r>
              <a:rPr lang="en-US" sz="1500" dirty="0" smtClean="0">
                <a:latin typeface="Inconsolata Medium" charset="0"/>
                <a:ea typeface="Inconsolata Medium" charset="0"/>
                <a:cs typeface="Inconsolata Medium" charset="0"/>
              </a:rPr>
              <a:t> </a:t>
            </a:r>
            <a:r>
              <a:rPr lang="mr-IN" sz="1500" dirty="0" smtClean="0">
                <a:latin typeface="Inconsolata Medium" charset="0"/>
                <a:ea typeface="Inconsolata Medium" charset="0"/>
                <a:cs typeface="Inconsolata Medium" charset="0"/>
              </a:rPr>
              <a:t>–</a:t>
            </a:r>
            <a:r>
              <a:rPr lang="en-US" sz="1500" dirty="0" smtClean="0">
                <a:latin typeface="Inconsolata Medium" charset="0"/>
                <a:ea typeface="Inconsolata Medium" charset="0"/>
                <a:cs typeface="Inconsolata Medium" charset="0"/>
              </a:rPr>
              <a:t>a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500" dirty="0" smtClean="0">
                <a:latin typeface="Inconsolata Medium" charset="0"/>
                <a:ea typeface="Inconsolata Medium" charset="0"/>
                <a:cs typeface="Inconsolata Medium" charset="0"/>
              </a:rPr>
              <a:t>route </a:t>
            </a:r>
            <a:r>
              <a:rPr lang="mr-IN" sz="1500" dirty="0" smtClean="0">
                <a:latin typeface="Inconsolata Medium" charset="0"/>
                <a:ea typeface="Inconsolata Medium" charset="0"/>
                <a:cs typeface="Inconsolata Medium" charset="0"/>
              </a:rPr>
              <a:t>–</a:t>
            </a:r>
            <a:r>
              <a:rPr lang="en-US" sz="1500" dirty="0" smtClean="0">
                <a:latin typeface="Inconsolata Medium" charset="0"/>
                <a:ea typeface="Inconsolata Medium" charset="0"/>
                <a:cs typeface="Inconsolata Medium" charset="0"/>
              </a:rPr>
              <a:t>n </a:t>
            </a:r>
            <a:r>
              <a:rPr lang="en-US" sz="1500" b="1" dirty="0" smtClean="0"/>
              <a:t>or</a:t>
            </a:r>
            <a:r>
              <a:rPr lang="en-US" sz="1500" dirty="0" smtClean="0"/>
              <a:t> </a:t>
            </a:r>
            <a:r>
              <a:rPr lang="en-US" sz="1500" dirty="0" err="1" smtClean="0">
                <a:latin typeface="Inconsolata Medium" charset="0"/>
                <a:ea typeface="Inconsolata Medium" charset="0"/>
                <a:cs typeface="Inconsolata Medium" charset="0"/>
              </a:rPr>
              <a:t>netstat</a:t>
            </a:r>
            <a:r>
              <a:rPr lang="en-US" sz="1500" dirty="0" smtClean="0">
                <a:latin typeface="Inconsolata Medium" charset="0"/>
                <a:ea typeface="Inconsolata Medium" charset="0"/>
                <a:cs typeface="Inconsolata Medium" charset="0"/>
              </a:rPr>
              <a:t> </a:t>
            </a:r>
            <a:r>
              <a:rPr lang="mr-IN" sz="1500" dirty="0" smtClean="0">
                <a:latin typeface="Inconsolata Medium" charset="0"/>
                <a:ea typeface="Inconsolata Medium" charset="0"/>
                <a:cs typeface="Inconsolata Medium" charset="0"/>
              </a:rPr>
              <a:t>–</a:t>
            </a:r>
            <a:r>
              <a:rPr lang="en-US" sz="1500" dirty="0" err="1" smtClean="0">
                <a:latin typeface="Inconsolata Medium" charset="0"/>
                <a:ea typeface="Inconsolata Medium" charset="0"/>
                <a:cs typeface="Inconsolata Medium" charset="0"/>
              </a:rPr>
              <a:t>rn</a:t>
            </a:r>
            <a:endParaRPr lang="en-US" sz="1500" dirty="0" smtClean="0">
              <a:latin typeface="Inconsolata Medium" charset="0"/>
              <a:ea typeface="Inconsolata Medium" charset="0"/>
              <a:cs typeface="Inconsolata Medium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1500" dirty="0" err="1" smtClean="0">
                <a:latin typeface="Inconsolata Medium" charset="0"/>
                <a:ea typeface="Inconsolata Medium" charset="0"/>
                <a:cs typeface="Inconsolata Medium" charset="0"/>
              </a:rPr>
              <a:t>tcpdum</a:t>
            </a:r>
            <a:r>
              <a:rPr lang="en-US" sz="1500" dirty="0" smtClean="0">
                <a:latin typeface="Inconsolata Medium" charset="0"/>
                <a:ea typeface="Inconsolata Medium" charset="0"/>
                <a:cs typeface="Inconsolata Medium" charset="0"/>
              </a:rPr>
              <a:t> -</a:t>
            </a:r>
            <a:r>
              <a:rPr lang="en-US" sz="1500" dirty="0" err="1" smtClean="0">
                <a:latin typeface="Inconsolata Medium" charset="0"/>
                <a:ea typeface="Inconsolata Medium" charset="0"/>
                <a:cs typeface="Inconsolata Medium" charset="0"/>
              </a:rPr>
              <a:t>i</a:t>
            </a:r>
            <a:r>
              <a:rPr lang="en-US" sz="1500" dirty="0" smtClean="0">
                <a:latin typeface="Inconsolata Medium" charset="0"/>
                <a:ea typeface="Inconsolata Medium" charset="0"/>
                <a:cs typeface="Inconsolata Medium" charset="0"/>
              </a:rPr>
              <a:t> any -w /</a:t>
            </a:r>
            <a:r>
              <a:rPr lang="en-US" sz="1500" dirty="0" err="1" smtClean="0">
                <a:latin typeface="Inconsolata Medium" charset="0"/>
                <a:ea typeface="Inconsolata Medium" charset="0"/>
                <a:cs typeface="Inconsolata Medium" charset="0"/>
              </a:rPr>
              <a:t>mnt</a:t>
            </a:r>
            <a:r>
              <a:rPr lang="en-US" sz="1500" dirty="0" smtClean="0">
                <a:latin typeface="Inconsolata Medium" charset="0"/>
                <a:ea typeface="Inconsolata Medium" charset="0"/>
                <a:cs typeface="Inconsolata Medium" charset="0"/>
              </a:rPr>
              <a:t>/</a:t>
            </a:r>
            <a:r>
              <a:rPr lang="en-US" sz="1500" dirty="0" err="1" smtClean="0">
                <a:latin typeface="Inconsolata Medium" charset="0"/>
                <a:ea typeface="Inconsolata Medium" charset="0"/>
                <a:cs typeface="Inconsolata Medium" charset="0"/>
              </a:rPr>
              <a:t>test.pcap</a:t>
            </a:r>
            <a:endParaRPr lang="en-US" sz="1500" dirty="0" smtClean="0">
              <a:latin typeface="Inconsolata Medium" charset="0"/>
              <a:ea typeface="Inconsolata Medium" charset="0"/>
              <a:cs typeface="Inconsolata Medium" charset="0"/>
            </a:endParaRPr>
          </a:p>
          <a:p>
            <a:pPr marL="285750" indent="-285750">
              <a:buFont typeface="Arial" charset="0"/>
              <a:buChar char="•"/>
            </a:pPr>
            <a:endParaRPr lang="en-US" sz="1500" dirty="0"/>
          </a:p>
        </p:txBody>
      </p:sp>
      <p:sp>
        <p:nvSpPr>
          <p:cNvPr id="12" name="TextBox 11"/>
          <p:cNvSpPr txBox="1"/>
          <p:nvPr/>
        </p:nvSpPr>
        <p:spPr>
          <a:xfrm>
            <a:off x="6304702" y="4816477"/>
            <a:ext cx="18146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accent6"/>
                </a:solidFill>
              </a:rPr>
              <a:t>BACKEND</a:t>
            </a:r>
            <a:endParaRPr lang="en-US" sz="2000" dirty="0">
              <a:solidFill>
                <a:schemeClr val="accent6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878412" y="4798811"/>
            <a:ext cx="18146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0000"/>
                </a:solidFill>
              </a:rPr>
              <a:t>CLIENT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673738" y="4877721"/>
            <a:ext cx="614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eth0</a:t>
            </a:r>
            <a:endParaRPr lang="en-US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8385826" y="4934624"/>
            <a:ext cx="614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eth0</a:t>
            </a:r>
            <a:endParaRPr lang="en-US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5056463" y="3755037"/>
            <a:ext cx="619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eth1</a:t>
            </a:r>
            <a:endParaRPr lang="en-US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6528478" y="3707580"/>
            <a:ext cx="614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eth0</a:t>
            </a:r>
            <a:endParaRPr lang="en-US" b="1" dirty="0"/>
          </a:p>
        </p:txBody>
      </p:sp>
      <p:grpSp>
        <p:nvGrpSpPr>
          <p:cNvPr id="42" name="Group 41"/>
          <p:cNvGrpSpPr/>
          <p:nvPr/>
        </p:nvGrpSpPr>
        <p:grpSpPr>
          <a:xfrm>
            <a:off x="2602763" y="865415"/>
            <a:ext cx="1208160" cy="1322763"/>
            <a:chOff x="2602763" y="865415"/>
            <a:chExt cx="1208160" cy="1322763"/>
          </a:xfrm>
        </p:grpSpPr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02763" y="980018"/>
              <a:ext cx="1208160" cy="1208160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878397" y="865415"/>
              <a:ext cx="795341" cy="795341"/>
            </a:xfrm>
            <a:prstGeom prst="rect">
              <a:avLst/>
            </a:prstGeom>
          </p:spPr>
        </p:pic>
      </p:grpSp>
      <p:cxnSp>
        <p:nvCxnSpPr>
          <p:cNvPr id="26" name="Straight Connector 25"/>
          <p:cNvCxnSpPr/>
          <p:nvPr/>
        </p:nvCxnSpPr>
        <p:spPr>
          <a:xfrm flipH="1">
            <a:off x="2808651" y="2255026"/>
            <a:ext cx="397670" cy="1347830"/>
          </a:xfrm>
          <a:prstGeom prst="line">
            <a:avLst/>
          </a:prstGeom>
          <a:ln w="571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23" idx="2"/>
          </p:cNvCxnSpPr>
          <p:nvPr/>
        </p:nvCxnSpPr>
        <p:spPr>
          <a:xfrm>
            <a:off x="9496025" y="2355999"/>
            <a:ext cx="518358" cy="723552"/>
          </a:xfrm>
          <a:prstGeom prst="line">
            <a:avLst/>
          </a:prstGeom>
          <a:ln w="57150"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-146711" y="785723"/>
            <a:ext cx="2642269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u="sng" dirty="0" smtClean="0"/>
              <a:t>Internet</a:t>
            </a:r>
          </a:p>
          <a:p>
            <a:pPr algn="r"/>
            <a:r>
              <a:rPr lang="nb-NO" sz="1600" b="1" dirty="0" smtClean="0">
                <a:solidFill>
                  <a:srgbClr val="FF0000"/>
                </a:solidFill>
              </a:rPr>
              <a:t>IP -- </a:t>
            </a:r>
            <a:r>
              <a:rPr lang="nb-NO" sz="1600" dirty="0" smtClean="0">
                <a:solidFill>
                  <a:srgbClr val="FF0000"/>
                </a:solidFill>
              </a:rPr>
              <a:t>192.168.13.1</a:t>
            </a:r>
          </a:p>
          <a:p>
            <a:pPr algn="r"/>
            <a:r>
              <a:rPr lang="nb-NO" sz="1600" b="1" dirty="0" smtClean="0">
                <a:solidFill>
                  <a:srgbClr val="FF0000"/>
                </a:solidFill>
              </a:rPr>
              <a:t>MAC </a:t>
            </a:r>
            <a:r>
              <a:rPr lang="mr-IN" sz="1600" b="1" dirty="0" smtClean="0">
                <a:solidFill>
                  <a:srgbClr val="FF0000"/>
                </a:solidFill>
              </a:rPr>
              <a:t>–</a:t>
            </a:r>
            <a:r>
              <a:rPr lang="nb-NO" sz="1600" b="1" dirty="0" smtClean="0">
                <a:solidFill>
                  <a:srgbClr val="FF0000"/>
                </a:solidFill>
              </a:rPr>
              <a:t> </a:t>
            </a:r>
            <a:r>
              <a:rPr lang="nb-NO" sz="1600" dirty="0" smtClean="0">
                <a:solidFill>
                  <a:srgbClr val="FF0000"/>
                </a:solidFill>
              </a:rPr>
              <a:t>AB:AB:AB:AB:AB:AB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9798031" y="706334"/>
            <a:ext cx="2642269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 smtClean="0"/>
              <a:t>Internet</a:t>
            </a:r>
          </a:p>
          <a:p>
            <a:r>
              <a:rPr lang="nb-NO" sz="1600" b="1" dirty="0" smtClean="0">
                <a:solidFill>
                  <a:schemeClr val="accent6"/>
                </a:solidFill>
              </a:rPr>
              <a:t>IP -- </a:t>
            </a:r>
            <a:r>
              <a:rPr lang="nb-NO" sz="1600" dirty="0" smtClean="0">
                <a:solidFill>
                  <a:schemeClr val="accent6"/>
                </a:solidFill>
              </a:rPr>
              <a:t>192.168.14.1</a:t>
            </a:r>
          </a:p>
          <a:p>
            <a:r>
              <a:rPr lang="nb-NO" sz="1600" b="1" dirty="0" smtClean="0">
                <a:solidFill>
                  <a:schemeClr val="accent6"/>
                </a:solidFill>
              </a:rPr>
              <a:t>MAC </a:t>
            </a:r>
            <a:r>
              <a:rPr lang="mr-IN" sz="1600" b="1" dirty="0" smtClean="0">
                <a:solidFill>
                  <a:schemeClr val="accent6"/>
                </a:solidFill>
              </a:rPr>
              <a:t>–</a:t>
            </a:r>
            <a:r>
              <a:rPr lang="nb-NO" sz="1600" b="1" dirty="0" smtClean="0">
                <a:solidFill>
                  <a:schemeClr val="accent6"/>
                </a:solidFill>
              </a:rPr>
              <a:t> </a:t>
            </a:r>
            <a:r>
              <a:rPr lang="nb-NO" sz="1600" dirty="0" smtClean="0">
                <a:solidFill>
                  <a:schemeClr val="accent6"/>
                </a:solidFill>
              </a:rPr>
              <a:t>BA:BA:BA:BA:BA:BA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2025592" y="56944"/>
            <a:ext cx="8484782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0" b="1" smtClean="0"/>
              <a:t>L3 Routing</a:t>
            </a:r>
            <a:endParaRPr lang="en-US" sz="4500" b="1" dirty="0">
              <a:solidFill>
                <a:schemeClr val="accent6"/>
              </a:solidFill>
            </a:endParaRPr>
          </a:p>
        </p:txBody>
      </p:sp>
      <p:grpSp>
        <p:nvGrpSpPr>
          <p:cNvPr id="43" name="Group 42"/>
          <p:cNvGrpSpPr/>
          <p:nvPr/>
        </p:nvGrpSpPr>
        <p:grpSpPr>
          <a:xfrm>
            <a:off x="8673997" y="862662"/>
            <a:ext cx="1208160" cy="1322763"/>
            <a:chOff x="2602763" y="865415"/>
            <a:chExt cx="1208160" cy="1322763"/>
          </a:xfrm>
        </p:grpSpPr>
        <p:pic>
          <p:nvPicPr>
            <p:cNvPr id="44" name="Picture 4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02763" y="980018"/>
              <a:ext cx="1208160" cy="1208160"/>
            </a:xfrm>
            <a:prstGeom prst="rect">
              <a:avLst/>
            </a:prstGeom>
          </p:spPr>
        </p:pic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878397" y="865415"/>
              <a:ext cx="795341" cy="795341"/>
            </a:xfrm>
            <a:prstGeom prst="rect">
              <a:avLst/>
            </a:prstGeom>
          </p:spPr>
        </p:pic>
      </p:grpSp>
      <p:grpSp>
        <p:nvGrpSpPr>
          <p:cNvPr id="2" name="Group 1"/>
          <p:cNvGrpSpPr/>
          <p:nvPr/>
        </p:nvGrpSpPr>
        <p:grpSpPr>
          <a:xfrm>
            <a:off x="47816" y="5852933"/>
            <a:ext cx="1953227" cy="705386"/>
            <a:chOff x="47816" y="5852933"/>
            <a:chExt cx="1953227" cy="705386"/>
          </a:xfrm>
        </p:grpSpPr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280573" y="5852933"/>
              <a:ext cx="720470" cy="691651"/>
            </a:xfrm>
            <a:prstGeom prst="rect">
              <a:avLst/>
            </a:prstGeom>
          </p:spPr>
        </p:pic>
        <p:sp>
          <p:nvSpPr>
            <p:cNvPr id="30" name="TextBox 29"/>
            <p:cNvSpPr txBox="1"/>
            <p:nvPr/>
          </p:nvSpPr>
          <p:spPr>
            <a:xfrm>
              <a:off x="47816" y="6035099"/>
              <a:ext cx="188811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charset="0"/>
                <a:buChar char="•"/>
              </a:pPr>
              <a:r>
                <a:rPr lang="en-US" sz="1400" dirty="0" smtClean="0"/>
                <a:t>ARP Table</a:t>
              </a:r>
            </a:p>
            <a:p>
              <a:pPr marL="285750" indent="-285750">
                <a:buFont typeface="Arial" charset="0"/>
                <a:buChar char="•"/>
              </a:pPr>
              <a:r>
                <a:rPr lang="en-US" sz="1400" dirty="0" smtClean="0"/>
                <a:t>Route Table</a:t>
              </a: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10047141" y="5852933"/>
            <a:ext cx="2561700" cy="691651"/>
            <a:chOff x="10150139" y="6035099"/>
            <a:chExt cx="2561700" cy="691651"/>
          </a:xfrm>
        </p:grpSpPr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150139" y="6035099"/>
              <a:ext cx="720470" cy="691651"/>
            </a:xfrm>
            <a:prstGeom prst="rect">
              <a:avLst/>
            </a:prstGeom>
          </p:spPr>
        </p:pic>
        <p:sp>
          <p:nvSpPr>
            <p:cNvPr id="32" name="TextBox 31"/>
            <p:cNvSpPr txBox="1"/>
            <p:nvPr/>
          </p:nvSpPr>
          <p:spPr>
            <a:xfrm>
              <a:off x="10823722" y="6040275"/>
              <a:ext cx="188811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charset="0"/>
                <a:buChar char="•"/>
              </a:pPr>
              <a:r>
                <a:rPr lang="en-US" sz="1400" dirty="0" smtClean="0"/>
                <a:t>ARP Table</a:t>
              </a:r>
            </a:p>
            <a:p>
              <a:pPr marL="285750" indent="-285750">
                <a:buFont typeface="Arial" charset="0"/>
                <a:buChar char="•"/>
              </a:pPr>
              <a:r>
                <a:rPr lang="en-US" sz="1400" dirty="0" smtClean="0"/>
                <a:t>Route Table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61100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33" grpId="0"/>
      <p:bldP spid="3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6231974" y="2673427"/>
            <a:ext cx="18146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SWITCH</a:t>
            </a:r>
            <a:endParaRPr lang="en-US" sz="2000" b="1" dirty="0"/>
          </a:p>
        </p:txBody>
      </p:sp>
      <p:sp>
        <p:nvSpPr>
          <p:cNvPr id="38" name="TextBox 37"/>
          <p:cNvSpPr txBox="1"/>
          <p:nvPr/>
        </p:nvSpPr>
        <p:spPr>
          <a:xfrm>
            <a:off x="4712521" y="-15592"/>
            <a:ext cx="8484782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0" b="1" dirty="0" smtClean="0"/>
              <a:t>Home Router</a:t>
            </a:r>
            <a:endParaRPr lang="en-US" sz="4500" b="1" dirty="0">
              <a:solidFill>
                <a:schemeClr val="accent6"/>
              </a:solidFill>
            </a:endParaRPr>
          </a:p>
        </p:txBody>
      </p:sp>
      <p:grpSp>
        <p:nvGrpSpPr>
          <p:cNvPr id="73" name="Group 72"/>
          <p:cNvGrpSpPr/>
          <p:nvPr/>
        </p:nvGrpSpPr>
        <p:grpSpPr>
          <a:xfrm>
            <a:off x="2167833" y="2640478"/>
            <a:ext cx="7418748" cy="4101705"/>
            <a:chOff x="2167833" y="2640478"/>
            <a:chExt cx="7418748" cy="4101705"/>
          </a:xfrm>
        </p:grpSpPr>
        <p:grpSp>
          <p:nvGrpSpPr>
            <p:cNvPr id="71" name="Group 70"/>
            <p:cNvGrpSpPr/>
            <p:nvPr/>
          </p:nvGrpSpPr>
          <p:grpSpPr>
            <a:xfrm>
              <a:off x="2167833" y="2640478"/>
              <a:ext cx="7418748" cy="3307250"/>
              <a:chOff x="2167833" y="2640478"/>
              <a:chExt cx="7418748" cy="3307250"/>
            </a:xfrm>
          </p:grpSpPr>
          <p:cxnSp>
            <p:nvCxnSpPr>
              <p:cNvPr id="41" name="Straight Connector 40"/>
              <p:cNvCxnSpPr/>
              <p:nvPr/>
            </p:nvCxnSpPr>
            <p:spPr>
              <a:xfrm flipV="1">
                <a:off x="3350851" y="3634662"/>
                <a:ext cx="2434788" cy="1470104"/>
              </a:xfrm>
              <a:prstGeom prst="line">
                <a:avLst/>
              </a:prstGeom>
              <a:ln w="762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>
              <a:xfrm flipH="1" flipV="1">
                <a:off x="6547627" y="3630957"/>
                <a:ext cx="976328" cy="2037910"/>
              </a:xfrm>
              <a:prstGeom prst="line">
                <a:avLst/>
              </a:prstGeom>
              <a:ln w="762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>
              <a:xfrm flipH="1">
                <a:off x="7347202" y="3299869"/>
                <a:ext cx="976041" cy="94390"/>
              </a:xfrm>
              <a:prstGeom prst="line">
                <a:avLst/>
              </a:prstGeom>
              <a:ln w="762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31" name="Picture 30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323243" y="2640478"/>
                <a:ext cx="1263338" cy="1263338"/>
              </a:xfrm>
              <a:prstGeom prst="rect">
                <a:avLst/>
              </a:prstGeom>
            </p:spPr>
          </p:pic>
          <p:pic>
            <p:nvPicPr>
              <p:cNvPr id="35" name="Picture 34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67833" y="4684390"/>
                <a:ext cx="1263338" cy="1263338"/>
              </a:xfrm>
              <a:prstGeom prst="rect">
                <a:avLst/>
              </a:prstGeom>
            </p:spPr>
          </p:pic>
        </p:grpSp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92286" y="5478845"/>
              <a:ext cx="1263338" cy="1263338"/>
            </a:xfrm>
            <a:prstGeom prst="rect">
              <a:avLst/>
            </a:prstGeom>
          </p:spPr>
        </p:pic>
      </p:grpSp>
      <p:pic>
        <p:nvPicPr>
          <p:cNvPr id="60" name="Picture 59"/>
          <p:cNvPicPr>
            <a:picLocks noChangeAspect="1"/>
          </p:cNvPicPr>
          <p:nvPr/>
        </p:nvPicPr>
        <p:blipFill rotWithShape="1">
          <a:blip r:embed="rId4"/>
          <a:srcRect l="19473" r="19020"/>
          <a:stretch/>
        </p:blipFill>
        <p:spPr>
          <a:xfrm>
            <a:off x="5887316" y="737612"/>
            <a:ext cx="689317" cy="1120723"/>
          </a:xfrm>
          <a:prstGeom prst="rect">
            <a:avLst/>
          </a:prstGeom>
        </p:spPr>
      </p:pic>
      <p:grpSp>
        <p:nvGrpSpPr>
          <p:cNvPr id="70" name="Group 69"/>
          <p:cNvGrpSpPr/>
          <p:nvPr/>
        </p:nvGrpSpPr>
        <p:grpSpPr>
          <a:xfrm>
            <a:off x="3086512" y="1870011"/>
            <a:ext cx="6631272" cy="4719161"/>
            <a:chOff x="3086512" y="1870011"/>
            <a:chExt cx="6631272" cy="4719161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4"/>
            <a:srcRect l="19473" r="19020"/>
            <a:stretch/>
          </p:blipFill>
          <p:spPr>
            <a:xfrm>
              <a:off x="4985467" y="5468449"/>
              <a:ext cx="689317" cy="1120723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5509250" y="1870011"/>
              <a:ext cx="6192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eth1</a:t>
              </a:r>
              <a:endParaRPr lang="en-US" b="1" dirty="0"/>
            </a:p>
          </p:txBody>
        </p:sp>
        <p:pic>
          <p:nvPicPr>
            <p:cNvPr id="39" name="Picture 38"/>
            <p:cNvPicPr>
              <a:picLocks noChangeAspect="1"/>
            </p:cNvPicPr>
            <p:nvPr/>
          </p:nvPicPr>
          <p:blipFill rotWithShape="1">
            <a:blip r:embed="rId4"/>
            <a:srcRect l="19473" r="19020"/>
            <a:stretch/>
          </p:blipFill>
          <p:spPr>
            <a:xfrm>
              <a:off x="3086512" y="2711786"/>
              <a:ext cx="689317" cy="1120723"/>
            </a:xfrm>
            <a:prstGeom prst="rect">
              <a:avLst/>
            </a:prstGeom>
          </p:spPr>
        </p:pic>
        <p:pic>
          <p:nvPicPr>
            <p:cNvPr id="40" name="Picture 39"/>
            <p:cNvPicPr>
              <a:picLocks noChangeAspect="1"/>
            </p:cNvPicPr>
            <p:nvPr/>
          </p:nvPicPr>
          <p:blipFill rotWithShape="1">
            <a:blip r:embed="rId4"/>
            <a:srcRect l="19473" r="19020"/>
            <a:stretch/>
          </p:blipFill>
          <p:spPr>
            <a:xfrm>
              <a:off x="9028467" y="4684390"/>
              <a:ext cx="689317" cy="1120723"/>
            </a:xfrm>
            <a:prstGeom prst="rect">
              <a:avLst/>
            </a:prstGeom>
          </p:spPr>
        </p:pic>
        <p:cxnSp>
          <p:nvCxnSpPr>
            <p:cNvPr id="52" name="Straight Connector 51"/>
            <p:cNvCxnSpPr>
              <a:stCxn id="39" idx="3"/>
            </p:cNvCxnSpPr>
            <p:nvPr/>
          </p:nvCxnSpPr>
          <p:spPr>
            <a:xfrm>
              <a:off x="3775829" y="3272148"/>
              <a:ext cx="1733421" cy="122111"/>
            </a:xfrm>
            <a:prstGeom prst="line">
              <a:avLst/>
            </a:prstGeom>
            <a:ln w="762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>
              <a:stCxn id="40" idx="1"/>
            </p:cNvCxnSpPr>
            <p:nvPr/>
          </p:nvCxnSpPr>
          <p:spPr>
            <a:xfrm flipH="1" flipV="1">
              <a:off x="7166592" y="3506842"/>
              <a:ext cx="1861875" cy="1737910"/>
            </a:xfrm>
            <a:prstGeom prst="line">
              <a:avLst/>
            </a:prstGeom>
            <a:ln w="762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>
              <a:stCxn id="6" idx="0"/>
            </p:cNvCxnSpPr>
            <p:nvPr/>
          </p:nvCxnSpPr>
          <p:spPr>
            <a:xfrm flipV="1">
              <a:off x="5330126" y="3670229"/>
              <a:ext cx="719852" cy="1798220"/>
            </a:xfrm>
            <a:prstGeom prst="line">
              <a:avLst/>
            </a:prstGeom>
            <a:ln w="762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>
              <a:stCxn id="18" idx="2"/>
            </p:cNvCxnSpPr>
            <p:nvPr/>
          </p:nvCxnSpPr>
          <p:spPr>
            <a:xfrm>
              <a:off x="5818886" y="2239343"/>
              <a:ext cx="0" cy="1060526"/>
            </a:xfrm>
            <a:prstGeom prst="line">
              <a:avLst/>
            </a:prstGeom>
            <a:ln w="762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2" name="Group 71"/>
          <p:cNvGrpSpPr/>
          <p:nvPr/>
        </p:nvGrpSpPr>
        <p:grpSpPr>
          <a:xfrm>
            <a:off x="6277566" y="1865333"/>
            <a:ext cx="614720" cy="1285830"/>
            <a:chOff x="6277566" y="1865333"/>
            <a:chExt cx="614720" cy="1285830"/>
          </a:xfrm>
        </p:grpSpPr>
        <p:sp>
          <p:nvSpPr>
            <p:cNvPr id="19" name="TextBox 18"/>
            <p:cNvSpPr txBox="1"/>
            <p:nvPr/>
          </p:nvSpPr>
          <p:spPr>
            <a:xfrm>
              <a:off x="6277566" y="1865333"/>
              <a:ext cx="6147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eth0</a:t>
              </a:r>
              <a:endParaRPr lang="en-US" b="1" dirty="0"/>
            </a:p>
          </p:txBody>
        </p:sp>
        <p:cxnSp>
          <p:nvCxnSpPr>
            <p:cNvPr id="67" name="Straight Connector 66"/>
            <p:cNvCxnSpPr>
              <a:stCxn id="19" idx="2"/>
            </p:cNvCxnSpPr>
            <p:nvPr/>
          </p:nvCxnSpPr>
          <p:spPr>
            <a:xfrm>
              <a:off x="6584926" y="2234665"/>
              <a:ext cx="0" cy="916498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5"/>
          <a:srcRect t="50818" b="13114"/>
          <a:stretch/>
        </p:blipFill>
        <p:spPr>
          <a:xfrm>
            <a:off x="5431013" y="3020967"/>
            <a:ext cx="1916189" cy="691139"/>
          </a:xfrm>
          <a:prstGeom prst="rect">
            <a:avLst/>
          </a:prstGeom>
        </p:spPr>
      </p:pic>
      <p:grpSp>
        <p:nvGrpSpPr>
          <p:cNvPr id="69" name="Group 68"/>
          <p:cNvGrpSpPr/>
          <p:nvPr/>
        </p:nvGrpSpPr>
        <p:grpSpPr>
          <a:xfrm>
            <a:off x="5196615" y="88291"/>
            <a:ext cx="1969977" cy="1806811"/>
            <a:chOff x="6892286" y="369517"/>
            <a:chExt cx="1969977" cy="1806811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6"/>
            <a:srcRect t="8284"/>
            <a:stretch/>
          </p:blipFill>
          <p:spPr>
            <a:xfrm>
              <a:off x="6892286" y="369517"/>
              <a:ext cx="1969977" cy="1806811"/>
            </a:xfrm>
            <a:prstGeom prst="rect">
              <a:avLst/>
            </a:prstGeom>
          </p:spPr>
        </p:pic>
        <p:sp>
          <p:nvSpPr>
            <p:cNvPr id="68" name="TextBox 67"/>
            <p:cNvSpPr txBox="1"/>
            <p:nvPr/>
          </p:nvSpPr>
          <p:spPr>
            <a:xfrm>
              <a:off x="7047641" y="895339"/>
              <a:ext cx="181462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smtClean="0"/>
                <a:t>ROUTER</a:t>
              </a:r>
              <a:endParaRPr lang="en-US" sz="20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081011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5593548" y="2672295"/>
            <a:ext cx="18146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SWITCH</a:t>
            </a:r>
            <a:endParaRPr lang="en-US" sz="2000" b="1" dirty="0"/>
          </a:p>
        </p:txBody>
      </p:sp>
      <p:sp>
        <p:nvSpPr>
          <p:cNvPr id="38" name="TextBox 37"/>
          <p:cNvSpPr txBox="1"/>
          <p:nvPr/>
        </p:nvSpPr>
        <p:spPr>
          <a:xfrm>
            <a:off x="4712521" y="-15592"/>
            <a:ext cx="8484782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0" b="1" dirty="0" smtClean="0"/>
              <a:t>Home Router</a:t>
            </a:r>
            <a:endParaRPr lang="en-US" sz="4500" b="1" dirty="0">
              <a:solidFill>
                <a:schemeClr val="accent6"/>
              </a:solidFill>
            </a:endParaRPr>
          </a:p>
        </p:txBody>
      </p:sp>
      <p:pic>
        <p:nvPicPr>
          <p:cNvPr id="60" name="Picture 59"/>
          <p:cNvPicPr>
            <a:picLocks noChangeAspect="1"/>
          </p:cNvPicPr>
          <p:nvPr/>
        </p:nvPicPr>
        <p:blipFill rotWithShape="1">
          <a:blip r:embed="rId3"/>
          <a:srcRect l="19473" r="19020"/>
          <a:stretch/>
        </p:blipFill>
        <p:spPr>
          <a:xfrm>
            <a:off x="5887316" y="737612"/>
            <a:ext cx="689317" cy="1120723"/>
          </a:xfrm>
          <a:prstGeom prst="rect">
            <a:avLst/>
          </a:prstGeom>
        </p:spPr>
      </p:pic>
      <p:grpSp>
        <p:nvGrpSpPr>
          <p:cNvPr id="70" name="Group 69"/>
          <p:cNvGrpSpPr/>
          <p:nvPr/>
        </p:nvGrpSpPr>
        <p:grpSpPr>
          <a:xfrm>
            <a:off x="3086512" y="1870011"/>
            <a:ext cx="6631272" cy="4719161"/>
            <a:chOff x="3086512" y="1870011"/>
            <a:chExt cx="6631272" cy="4719161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/>
            <a:srcRect l="19473" r="19020"/>
            <a:stretch/>
          </p:blipFill>
          <p:spPr>
            <a:xfrm>
              <a:off x="4985467" y="5468449"/>
              <a:ext cx="689317" cy="1120723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5509250" y="1870011"/>
              <a:ext cx="6192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eth1</a:t>
              </a:r>
              <a:endParaRPr lang="en-US" b="1" dirty="0"/>
            </a:p>
          </p:txBody>
        </p:sp>
        <p:pic>
          <p:nvPicPr>
            <p:cNvPr id="39" name="Picture 38"/>
            <p:cNvPicPr>
              <a:picLocks noChangeAspect="1"/>
            </p:cNvPicPr>
            <p:nvPr/>
          </p:nvPicPr>
          <p:blipFill rotWithShape="1">
            <a:blip r:embed="rId3"/>
            <a:srcRect l="19473" r="19020"/>
            <a:stretch/>
          </p:blipFill>
          <p:spPr>
            <a:xfrm>
              <a:off x="3086512" y="2711786"/>
              <a:ext cx="689317" cy="1120723"/>
            </a:xfrm>
            <a:prstGeom prst="rect">
              <a:avLst/>
            </a:prstGeom>
          </p:spPr>
        </p:pic>
        <p:pic>
          <p:nvPicPr>
            <p:cNvPr id="40" name="Picture 39"/>
            <p:cNvPicPr>
              <a:picLocks noChangeAspect="1"/>
            </p:cNvPicPr>
            <p:nvPr/>
          </p:nvPicPr>
          <p:blipFill rotWithShape="1">
            <a:blip r:embed="rId3"/>
            <a:srcRect l="19473" r="19020"/>
            <a:stretch/>
          </p:blipFill>
          <p:spPr>
            <a:xfrm>
              <a:off x="9028467" y="4684390"/>
              <a:ext cx="689317" cy="1120723"/>
            </a:xfrm>
            <a:prstGeom prst="rect">
              <a:avLst/>
            </a:prstGeom>
          </p:spPr>
        </p:pic>
        <p:cxnSp>
          <p:nvCxnSpPr>
            <p:cNvPr id="52" name="Straight Connector 51"/>
            <p:cNvCxnSpPr>
              <a:stCxn id="39" idx="3"/>
            </p:cNvCxnSpPr>
            <p:nvPr/>
          </p:nvCxnSpPr>
          <p:spPr>
            <a:xfrm>
              <a:off x="3775829" y="3272148"/>
              <a:ext cx="1733421" cy="122111"/>
            </a:xfrm>
            <a:prstGeom prst="line">
              <a:avLst/>
            </a:prstGeom>
            <a:ln w="762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>
              <a:stCxn id="40" idx="1"/>
            </p:cNvCxnSpPr>
            <p:nvPr/>
          </p:nvCxnSpPr>
          <p:spPr>
            <a:xfrm flipH="1" flipV="1">
              <a:off x="7166592" y="3506842"/>
              <a:ext cx="1861875" cy="1737910"/>
            </a:xfrm>
            <a:prstGeom prst="line">
              <a:avLst/>
            </a:prstGeom>
            <a:ln w="762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>
              <a:stCxn id="6" idx="0"/>
            </p:cNvCxnSpPr>
            <p:nvPr/>
          </p:nvCxnSpPr>
          <p:spPr>
            <a:xfrm flipV="1">
              <a:off x="5330126" y="3670229"/>
              <a:ext cx="719852" cy="1798220"/>
            </a:xfrm>
            <a:prstGeom prst="line">
              <a:avLst/>
            </a:prstGeom>
            <a:ln w="762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>
              <a:stCxn id="18" idx="2"/>
            </p:cNvCxnSpPr>
            <p:nvPr/>
          </p:nvCxnSpPr>
          <p:spPr>
            <a:xfrm>
              <a:off x="5818886" y="2239343"/>
              <a:ext cx="0" cy="1060526"/>
            </a:xfrm>
            <a:prstGeom prst="line">
              <a:avLst/>
            </a:prstGeom>
            <a:ln w="762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6516394" y="1870011"/>
            <a:ext cx="830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mtClean="0"/>
              <a:t>WAN</a:t>
            </a:r>
            <a:endParaRPr lang="en-US" b="1" dirty="0"/>
          </a:p>
        </p:txBody>
      </p:sp>
      <p:cxnSp>
        <p:nvCxnSpPr>
          <p:cNvPr id="67" name="Straight Connector 66"/>
          <p:cNvCxnSpPr/>
          <p:nvPr/>
        </p:nvCxnSpPr>
        <p:spPr>
          <a:xfrm flipV="1">
            <a:off x="7116511" y="1959659"/>
            <a:ext cx="1851064" cy="70511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4"/>
          <a:srcRect t="50818" b="13114"/>
          <a:stretch/>
        </p:blipFill>
        <p:spPr>
          <a:xfrm>
            <a:off x="5431013" y="3020967"/>
            <a:ext cx="1916189" cy="691139"/>
          </a:xfrm>
          <a:prstGeom prst="rect">
            <a:avLst/>
          </a:prstGeom>
        </p:spPr>
      </p:pic>
      <p:grpSp>
        <p:nvGrpSpPr>
          <p:cNvPr id="69" name="Group 68"/>
          <p:cNvGrpSpPr/>
          <p:nvPr/>
        </p:nvGrpSpPr>
        <p:grpSpPr>
          <a:xfrm>
            <a:off x="5196615" y="88291"/>
            <a:ext cx="2099803" cy="1806811"/>
            <a:chOff x="6892286" y="369517"/>
            <a:chExt cx="2099803" cy="1806811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5"/>
            <a:srcRect t="8284"/>
            <a:stretch/>
          </p:blipFill>
          <p:spPr>
            <a:xfrm>
              <a:off x="6892286" y="369517"/>
              <a:ext cx="1969977" cy="1806811"/>
            </a:xfrm>
            <a:prstGeom prst="rect">
              <a:avLst/>
            </a:prstGeom>
          </p:spPr>
        </p:pic>
        <p:sp>
          <p:nvSpPr>
            <p:cNvPr id="68" name="TextBox 67"/>
            <p:cNvSpPr txBox="1"/>
            <p:nvPr/>
          </p:nvSpPr>
          <p:spPr>
            <a:xfrm>
              <a:off x="7177467" y="952197"/>
              <a:ext cx="181462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smtClean="0"/>
                <a:t>ROUTER</a:t>
              </a:r>
              <a:endParaRPr lang="en-US" sz="2000" b="1" dirty="0"/>
            </a:p>
          </p:txBody>
        </p:sp>
      </p:grpSp>
      <p:pic>
        <p:nvPicPr>
          <p:cNvPr id="33" name="Picture 3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75454" y="1497431"/>
            <a:ext cx="795341" cy="795341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8465813" y="1113058"/>
            <a:ext cx="18146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smtClean="0"/>
              <a:t>INTERNET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4029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1386" y="4562775"/>
            <a:ext cx="2129465" cy="212946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19473" r="19538"/>
          <a:stretch/>
        </p:blipFill>
        <p:spPr>
          <a:xfrm>
            <a:off x="8891134" y="4577552"/>
            <a:ext cx="1298752" cy="212946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28363" y="3335347"/>
            <a:ext cx="5155613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u="sng" dirty="0" smtClean="0"/>
              <a:t>Client</a:t>
            </a:r>
          </a:p>
          <a:p>
            <a:r>
              <a:rPr lang="nb-NO" b="1" dirty="0" smtClean="0">
                <a:solidFill>
                  <a:srgbClr val="FF0000"/>
                </a:solidFill>
              </a:rPr>
              <a:t>IP -- </a:t>
            </a:r>
            <a:r>
              <a:rPr lang="nb-NO" dirty="0" smtClean="0">
                <a:solidFill>
                  <a:srgbClr val="FF0000"/>
                </a:solidFill>
              </a:rPr>
              <a:t>192.168.13.5</a:t>
            </a:r>
          </a:p>
          <a:p>
            <a:r>
              <a:rPr lang="nb-NO" b="1" dirty="0" smtClean="0">
                <a:solidFill>
                  <a:srgbClr val="FF0000"/>
                </a:solidFill>
              </a:rPr>
              <a:t>MAC </a:t>
            </a:r>
            <a:r>
              <a:rPr lang="mr-IN" b="1" dirty="0" smtClean="0">
                <a:solidFill>
                  <a:srgbClr val="FF0000"/>
                </a:solidFill>
              </a:rPr>
              <a:t>–</a:t>
            </a:r>
            <a:r>
              <a:rPr lang="nb-NO" b="1" dirty="0" smtClean="0">
                <a:solidFill>
                  <a:srgbClr val="FF0000"/>
                </a:solidFill>
              </a:rPr>
              <a:t> </a:t>
            </a:r>
            <a:r>
              <a:rPr lang="nb-NO" dirty="0" smtClean="0">
                <a:solidFill>
                  <a:srgbClr val="FF0000"/>
                </a:solidFill>
              </a:rPr>
              <a:t>XX:XX:XX:XX:XX:XX</a:t>
            </a:r>
          </a:p>
          <a:p>
            <a:r>
              <a:rPr lang="nb-NO" b="1" dirty="0" err="1" smtClean="0"/>
              <a:t>Default</a:t>
            </a:r>
            <a:r>
              <a:rPr lang="nb-NO" b="1" dirty="0" smtClean="0"/>
              <a:t> </a:t>
            </a:r>
            <a:r>
              <a:rPr lang="nb-NO" b="1" dirty="0" err="1" smtClean="0"/>
              <a:t>Route</a:t>
            </a:r>
            <a:r>
              <a:rPr lang="nb-NO" b="1" dirty="0" smtClean="0"/>
              <a:t> </a:t>
            </a:r>
            <a:r>
              <a:rPr lang="mr-IN" b="1" dirty="0" smtClean="0"/>
              <a:t>–</a:t>
            </a:r>
            <a:r>
              <a:rPr lang="nb-NO" b="1" dirty="0" smtClean="0"/>
              <a:t> </a:t>
            </a:r>
            <a:r>
              <a:rPr lang="nb-NO" dirty="0" smtClean="0"/>
              <a:t>192.168.13.1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447910" y="3286823"/>
            <a:ext cx="5229396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200" b="1" u="sng" dirty="0" smtClean="0"/>
              <a:t>Servers</a:t>
            </a:r>
          </a:p>
          <a:p>
            <a:pPr algn="r"/>
            <a:r>
              <a:rPr lang="nb-NO" b="1" dirty="0" smtClean="0">
                <a:solidFill>
                  <a:schemeClr val="accent6"/>
                </a:solidFill>
              </a:rPr>
              <a:t>IPs -- </a:t>
            </a:r>
            <a:r>
              <a:rPr lang="nb-NO" dirty="0" smtClean="0">
                <a:solidFill>
                  <a:schemeClr val="accent6"/>
                </a:solidFill>
              </a:rPr>
              <a:t>192.168.14.11</a:t>
            </a:r>
            <a:r>
              <a:rPr lang="nb-NO" b="1" dirty="0" smtClean="0"/>
              <a:t>-</a:t>
            </a:r>
            <a:r>
              <a:rPr lang="nb-NO" dirty="0" smtClean="0">
                <a:solidFill>
                  <a:schemeClr val="accent6"/>
                </a:solidFill>
              </a:rPr>
              <a:t>12</a:t>
            </a:r>
          </a:p>
          <a:p>
            <a:pPr algn="r"/>
            <a:r>
              <a:rPr lang="nb-NO" b="1" dirty="0" smtClean="0">
                <a:solidFill>
                  <a:schemeClr val="accent6"/>
                </a:solidFill>
              </a:rPr>
              <a:t>MACs </a:t>
            </a:r>
            <a:r>
              <a:rPr lang="mr-IN" b="1" dirty="0" smtClean="0">
                <a:solidFill>
                  <a:schemeClr val="accent6"/>
                </a:solidFill>
              </a:rPr>
              <a:t>–</a:t>
            </a:r>
            <a:r>
              <a:rPr lang="nb-NO" b="1" dirty="0" smtClean="0">
                <a:solidFill>
                  <a:schemeClr val="accent6"/>
                </a:solidFill>
              </a:rPr>
              <a:t> </a:t>
            </a:r>
            <a:r>
              <a:rPr lang="nb-NO" dirty="0" smtClean="0">
                <a:solidFill>
                  <a:schemeClr val="accent6"/>
                </a:solidFill>
              </a:rPr>
              <a:t>XY:XY:XY:XY:XY:XY</a:t>
            </a:r>
          </a:p>
          <a:p>
            <a:pPr algn="r"/>
            <a:r>
              <a:rPr lang="nb-NO" b="1" dirty="0" err="1" smtClean="0"/>
              <a:t>Default</a:t>
            </a:r>
            <a:r>
              <a:rPr lang="nb-NO" b="1" dirty="0" smtClean="0"/>
              <a:t> </a:t>
            </a:r>
            <a:r>
              <a:rPr lang="nb-NO" b="1" dirty="0" err="1" smtClean="0"/>
              <a:t>Route</a:t>
            </a:r>
            <a:r>
              <a:rPr lang="nb-NO" b="1" dirty="0" smtClean="0"/>
              <a:t> </a:t>
            </a:r>
            <a:r>
              <a:rPr lang="mr-IN" b="1" dirty="0" smtClean="0"/>
              <a:t>–</a:t>
            </a:r>
            <a:r>
              <a:rPr lang="nb-NO" b="1" dirty="0" smtClean="0"/>
              <a:t> </a:t>
            </a:r>
            <a:r>
              <a:rPr lang="nb-NO" dirty="0" smtClean="0"/>
              <a:t>192.168.14.1</a:t>
            </a:r>
          </a:p>
        </p:txBody>
      </p:sp>
      <p:cxnSp>
        <p:nvCxnSpPr>
          <p:cNvPr id="13" name="Elbow Connector 12"/>
          <p:cNvCxnSpPr>
            <a:endCxn id="32" idx="2"/>
          </p:cNvCxnSpPr>
          <p:nvPr/>
        </p:nvCxnSpPr>
        <p:spPr>
          <a:xfrm flipV="1">
            <a:off x="3170820" y="4275697"/>
            <a:ext cx="2347432" cy="1123158"/>
          </a:xfrm>
          <a:prstGeom prst="bentConnector2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3159" y="4454687"/>
            <a:ext cx="2252330" cy="2252330"/>
          </a:xfrm>
          <a:prstGeom prst="rect">
            <a:avLst/>
          </a:prstGeom>
        </p:spPr>
      </p:pic>
      <p:cxnSp>
        <p:nvCxnSpPr>
          <p:cNvPr id="16" name="Elbow Connector 15"/>
          <p:cNvCxnSpPr/>
          <p:nvPr/>
        </p:nvCxnSpPr>
        <p:spPr>
          <a:xfrm rot="10800000">
            <a:off x="6403411" y="4289433"/>
            <a:ext cx="2487723" cy="1084862"/>
          </a:xfrm>
          <a:prstGeom prst="bentConnector2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715439" y="5614006"/>
            <a:ext cx="422998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1500" dirty="0">
                <a:latin typeface="Inconsolata Medium" charset="0"/>
                <a:ea typeface="Inconsolata Medium" charset="0"/>
                <a:cs typeface="Inconsolata Medium" charset="0"/>
              </a:rPr>
              <a:t>p</a:t>
            </a:r>
            <a:r>
              <a:rPr lang="en-US" sz="1500" dirty="0" smtClean="0">
                <a:latin typeface="Inconsolata Medium" charset="0"/>
                <a:ea typeface="Inconsolata Medium" charset="0"/>
                <a:cs typeface="Inconsolata Medium" charset="0"/>
              </a:rPr>
              <a:t>ing &lt;</a:t>
            </a:r>
            <a:r>
              <a:rPr lang="en-US" sz="1500" dirty="0" err="1" smtClean="0">
                <a:latin typeface="Inconsolata Medium" charset="0"/>
                <a:ea typeface="Inconsolata Medium" charset="0"/>
                <a:cs typeface="Inconsolata Medium" charset="0"/>
              </a:rPr>
              <a:t>ip</a:t>
            </a:r>
            <a:r>
              <a:rPr lang="en-US" sz="1500" dirty="0" smtClean="0">
                <a:latin typeface="Inconsolata Medium" charset="0"/>
                <a:ea typeface="Inconsolata Medium" charset="0"/>
                <a:cs typeface="Inconsolata Medium" charset="0"/>
              </a:rPr>
              <a:t>&gt;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500" dirty="0" smtClean="0">
                <a:latin typeface="Inconsolata Medium" charset="0"/>
                <a:ea typeface="Inconsolata Medium" charset="0"/>
                <a:cs typeface="Inconsolata Medium" charset="0"/>
              </a:rPr>
              <a:t>traceroute &lt;</a:t>
            </a:r>
            <a:r>
              <a:rPr lang="en-US" sz="1500" dirty="0" err="1" smtClean="0">
                <a:latin typeface="Inconsolata Medium" charset="0"/>
                <a:ea typeface="Inconsolata Medium" charset="0"/>
                <a:cs typeface="Inconsolata Medium" charset="0"/>
              </a:rPr>
              <a:t>ip</a:t>
            </a:r>
            <a:r>
              <a:rPr lang="en-US" sz="1500" dirty="0" smtClean="0">
                <a:latin typeface="Inconsolata Medium" charset="0"/>
                <a:ea typeface="Inconsolata Medium" charset="0"/>
                <a:cs typeface="Inconsolata Medium" charset="0"/>
              </a:rPr>
              <a:t>&gt;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500" dirty="0" err="1">
                <a:latin typeface="Inconsolata Medium" charset="0"/>
                <a:ea typeface="Inconsolata Medium" charset="0"/>
                <a:cs typeface="Inconsolata Medium" charset="0"/>
              </a:rPr>
              <a:t>a</a:t>
            </a:r>
            <a:r>
              <a:rPr lang="en-US" sz="1500" dirty="0" err="1" smtClean="0">
                <a:latin typeface="Inconsolata Medium" charset="0"/>
                <a:ea typeface="Inconsolata Medium" charset="0"/>
                <a:cs typeface="Inconsolata Medium" charset="0"/>
              </a:rPr>
              <a:t>rp</a:t>
            </a:r>
            <a:r>
              <a:rPr lang="en-US" sz="1500" dirty="0" smtClean="0">
                <a:latin typeface="Inconsolata Medium" charset="0"/>
                <a:ea typeface="Inconsolata Medium" charset="0"/>
                <a:cs typeface="Inconsolata Medium" charset="0"/>
              </a:rPr>
              <a:t> </a:t>
            </a:r>
            <a:r>
              <a:rPr lang="mr-IN" sz="1500" dirty="0" smtClean="0">
                <a:latin typeface="Inconsolata Medium" charset="0"/>
                <a:ea typeface="Inconsolata Medium" charset="0"/>
                <a:cs typeface="Inconsolata Medium" charset="0"/>
              </a:rPr>
              <a:t>–</a:t>
            </a:r>
            <a:r>
              <a:rPr lang="en-US" sz="1500" dirty="0" smtClean="0">
                <a:latin typeface="Inconsolata Medium" charset="0"/>
                <a:ea typeface="Inconsolata Medium" charset="0"/>
                <a:cs typeface="Inconsolata Medium" charset="0"/>
              </a:rPr>
              <a:t>a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500" dirty="0" smtClean="0">
                <a:latin typeface="Inconsolata Medium" charset="0"/>
                <a:ea typeface="Inconsolata Medium" charset="0"/>
                <a:cs typeface="Inconsolata Medium" charset="0"/>
              </a:rPr>
              <a:t>route </a:t>
            </a:r>
            <a:r>
              <a:rPr lang="mr-IN" sz="1500" dirty="0" smtClean="0">
                <a:latin typeface="Inconsolata Medium" charset="0"/>
                <a:ea typeface="Inconsolata Medium" charset="0"/>
                <a:cs typeface="Inconsolata Medium" charset="0"/>
              </a:rPr>
              <a:t>–</a:t>
            </a:r>
            <a:r>
              <a:rPr lang="en-US" sz="1500" dirty="0" smtClean="0">
                <a:latin typeface="Inconsolata Medium" charset="0"/>
                <a:ea typeface="Inconsolata Medium" charset="0"/>
                <a:cs typeface="Inconsolata Medium" charset="0"/>
              </a:rPr>
              <a:t>n </a:t>
            </a:r>
            <a:r>
              <a:rPr lang="en-US" sz="1500" b="1" dirty="0" smtClean="0"/>
              <a:t>or</a:t>
            </a:r>
            <a:r>
              <a:rPr lang="en-US" sz="1500" dirty="0" smtClean="0"/>
              <a:t> </a:t>
            </a:r>
            <a:r>
              <a:rPr lang="en-US" sz="1500" dirty="0" err="1" smtClean="0">
                <a:latin typeface="Inconsolata Medium" charset="0"/>
                <a:ea typeface="Inconsolata Medium" charset="0"/>
                <a:cs typeface="Inconsolata Medium" charset="0"/>
              </a:rPr>
              <a:t>netstat</a:t>
            </a:r>
            <a:r>
              <a:rPr lang="en-US" sz="1500" dirty="0" smtClean="0">
                <a:latin typeface="Inconsolata Medium" charset="0"/>
                <a:ea typeface="Inconsolata Medium" charset="0"/>
                <a:cs typeface="Inconsolata Medium" charset="0"/>
              </a:rPr>
              <a:t> </a:t>
            </a:r>
            <a:r>
              <a:rPr lang="mr-IN" sz="1500" dirty="0" smtClean="0">
                <a:latin typeface="Inconsolata Medium" charset="0"/>
                <a:ea typeface="Inconsolata Medium" charset="0"/>
                <a:cs typeface="Inconsolata Medium" charset="0"/>
              </a:rPr>
              <a:t>–</a:t>
            </a:r>
            <a:r>
              <a:rPr lang="en-US" sz="1500" dirty="0" err="1" smtClean="0">
                <a:latin typeface="Inconsolata Medium" charset="0"/>
                <a:ea typeface="Inconsolata Medium" charset="0"/>
                <a:cs typeface="Inconsolata Medium" charset="0"/>
              </a:rPr>
              <a:t>rn</a:t>
            </a:r>
            <a:endParaRPr lang="en-US" sz="1500" dirty="0" smtClean="0">
              <a:latin typeface="Inconsolata Medium" charset="0"/>
              <a:ea typeface="Inconsolata Medium" charset="0"/>
              <a:cs typeface="Inconsolata Medium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1500" dirty="0" err="1" smtClean="0">
                <a:latin typeface="Inconsolata Medium" charset="0"/>
                <a:ea typeface="Inconsolata Medium" charset="0"/>
                <a:cs typeface="Inconsolata Medium" charset="0"/>
              </a:rPr>
              <a:t>tcpdum</a:t>
            </a:r>
            <a:r>
              <a:rPr lang="en-US" sz="1500" dirty="0" smtClean="0">
                <a:latin typeface="Inconsolata Medium" charset="0"/>
                <a:ea typeface="Inconsolata Medium" charset="0"/>
                <a:cs typeface="Inconsolata Medium" charset="0"/>
              </a:rPr>
              <a:t> -</a:t>
            </a:r>
            <a:r>
              <a:rPr lang="en-US" sz="1500" dirty="0" err="1" smtClean="0">
                <a:latin typeface="Inconsolata Medium" charset="0"/>
                <a:ea typeface="Inconsolata Medium" charset="0"/>
                <a:cs typeface="Inconsolata Medium" charset="0"/>
              </a:rPr>
              <a:t>i</a:t>
            </a:r>
            <a:r>
              <a:rPr lang="en-US" sz="1500" dirty="0" smtClean="0">
                <a:latin typeface="Inconsolata Medium" charset="0"/>
                <a:ea typeface="Inconsolata Medium" charset="0"/>
                <a:cs typeface="Inconsolata Medium" charset="0"/>
              </a:rPr>
              <a:t> any -w /</a:t>
            </a:r>
            <a:r>
              <a:rPr lang="en-US" sz="1500" dirty="0" err="1" smtClean="0">
                <a:latin typeface="Inconsolata Medium" charset="0"/>
                <a:ea typeface="Inconsolata Medium" charset="0"/>
                <a:cs typeface="Inconsolata Medium" charset="0"/>
              </a:rPr>
              <a:t>mnt</a:t>
            </a:r>
            <a:r>
              <a:rPr lang="en-US" sz="1500" dirty="0" smtClean="0">
                <a:latin typeface="Inconsolata Medium" charset="0"/>
                <a:ea typeface="Inconsolata Medium" charset="0"/>
                <a:cs typeface="Inconsolata Medium" charset="0"/>
              </a:rPr>
              <a:t>/</a:t>
            </a:r>
            <a:r>
              <a:rPr lang="en-US" sz="1500" dirty="0" err="1" smtClean="0">
                <a:latin typeface="Inconsolata Medium" charset="0"/>
                <a:ea typeface="Inconsolata Medium" charset="0"/>
                <a:cs typeface="Inconsolata Medium" charset="0"/>
              </a:rPr>
              <a:t>test.pcap</a:t>
            </a:r>
            <a:endParaRPr lang="en-US" sz="1500" dirty="0" smtClean="0">
              <a:latin typeface="Inconsolata Medium" charset="0"/>
              <a:ea typeface="Inconsolata Medium" charset="0"/>
              <a:cs typeface="Inconsolata Medium" charset="0"/>
            </a:endParaRPr>
          </a:p>
          <a:p>
            <a:pPr marL="285750" indent="-285750">
              <a:buFont typeface="Arial" charset="0"/>
              <a:buChar char="•"/>
            </a:pPr>
            <a:endParaRPr lang="en-US" sz="1500" dirty="0"/>
          </a:p>
        </p:txBody>
      </p:sp>
      <p:sp>
        <p:nvSpPr>
          <p:cNvPr id="12" name="TextBox 11"/>
          <p:cNvSpPr txBox="1"/>
          <p:nvPr/>
        </p:nvSpPr>
        <p:spPr>
          <a:xfrm>
            <a:off x="6140550" y="4933992"/>
            <a:ext cx="18146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accent6"/>
                </a:solidFill>
              </a:rPr>
              <a:t>BACKEND</a:t>
            </a:r>
            <a:endParaRPr lang="en-US" sz="2000" dirty="0">
              <a:solidFill>
                <a:schemeClr val="accent6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725481" y="4855082"/>
            <a:ext cx="18146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0000"/>
                </a:solidFill>
              </a:rPr>
              <a:t>CLIENT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520807" y="4933992"/>
            <a:ext cx="614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eth0</a:t>
            </a:r>
            <a:endParaRPr lang="en-US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8232895" y="4990895"/>
            <a:ext cx="614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eth0</a:t>
            </a:r>
            <a:endParaRPr lang="en-US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6375547" y="3763851"/>
            <a:ext cx="614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eth0</a:t>
            </a:r>
            <a:endParaRPr lang="en-US" b="1" dirty="0"/>
          </a:p>
        </p:txBody>
      </p:sp>
      <p:grpSp>
        <p:nvGrpSpPr>
          <p:cNvPr id="21" name="Group 20"/>
          <p:cNvGrpSpPr/>
          <p:nvPr/>
        </p:nvGrpSpPr>
        <p:grpSpPr>
          <a:xfrm>
            <a:off x="2424622" y="909168"/>
            <a:ext cx="1257536" cy="1402129"/>
            <a:chOff x="1043800" y="221323"/>
            <a:chExt cx="1257536" cy="1402129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43800" y="365916"/>
              <a:ext cx="1257536" cy="1257536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274898" y="221323"/>
              <a:ext cx="795341" cy="795341"/>
            </a:xfrm>
            <a:prstGeom prst="rect">
              <a:avLst/>
            </a:prstGeom>
          </p:spPr>
        </p:pic>
      </p:grpSp>
      <p:grpSp>
        <p:nvGrpSpPr>
          <p:cNvPr id="22" name="Group 21"/>
          <p:cNvGrpSpPr/>
          <p:nvPr/>
        </p:nvGrpSpPr>
        <p:grpSpPr>
          <a:xfrm>
            <a:off x="9719927" y="1126759"/>
            <a:ext cx="1257536" cy="1402129"/>
            <a:chOff x="2049401" y="337941"/>
            <a:chExt cx="1257536" cy="1402129"/>
          </a:xfrm>
        </p:grpSpPr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049401" y="482534"/>
              <a:ext cx="1257536" cy="1257536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280499" y="337941"/>
              <a:ext cx="795341" cy="795341"/>
            </a:xfrm>
            <a:prstGeom prst="rect">
              <a:avLst/>
            </a:prstGeom>
          </p:spPr>
        </p:pic>
      </p:grpSp>
      <p:cxnSp>
        <p:nvCxnSpPr>
          <p:cNvPr id="26" name="Straight Connector 25"/>
          <p:cNvCxnSpPr>
            <a:stCxn id="5" idx="2"/>
          </p:cNvCxnSpPr>
          <p:nvPr/>
        </p:nvCxnSpPr>
        <p:spPr>
          <a:xfrm>
            <a:off x="3053390" y="2311297"/>
            <a:ext cx="0" cy="1452554"/>
          </a:xfrm>
          <a:prstGeom prst="line">
            <a:avLst/>
          </a:prstGeom>
          <a:ln w="571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23" idx="2"/>
          </p:cNvCxnSpPr>
          <p:nvPr/>
        </p:nvCxnSpPr>
        <p:spPr>
          <a:xfrm>
            <a:off x="10348695" y="2528888"/>
            <a:ext cx="7573" cy="1037949"/>
          </a:xfrm>
          <a:prstGeom prst="line">
            <a:avLst/>
          </a:prstGeom>
          <a:ln w="57150"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-152931" y="824475"/>
            <a:ext cx="2642269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u="sng" dirty="0" smtClean="0"/>
              <a:t>Internet</a:t>
            </a:r>
          </a:p>
          <a:p>
            <a:pPr algn="r"/>
            <a:r>
              <a:rPr lang="nb-NO" sz="1600" b="1" dirty="0" smtClean="0">
                <a:solidFill>
                  <a:srgbClr val="FF0000"/>
                </a:solidFill>
              </a:rPr>
              <a:t>IP -- </a:t>
            </a:r>
            <a:r>
              <a:rPr lang="nb-NO" sz="1600" dirty="0" smtClean="0">
                <a:solidFill>
                  <a:srgbClr val="FF0000"/>
                </a:solidFill>
              </a:rPr>
              <a:t>192.168.13.1</a:t>
            </a:r>
          </a:p>
          <a:p>
            <a:pPr algn="r"/>
            <a:r>
              <a:rPr lang="nb-NO" sz="1600" b="1" dirty="0" smtClean="0">
                <a:solidFill>
                  <a:srgbClr val="FF0000"/>
                </a:solidFill>
              </a:rPr>
              <a:t>MAC </a:t>
            </a:r>
            <a:r>
              <a:rPr lang="mr-IN" sz="1600" b="1" dirty="0" smtClean="0">
                <a:solidFill>
                  <a:srgbClr val="FF0000"/>
                </a:solidFill>
              </a:rPr>
              <a:t>–</a:t>
            </a:r>
            <a:r>
              <a:rPr lang="nb-NO" sz="1600" b="1" dirty="0" smtClean="0">
                <a:solidFill>
                  <a:srgbClr val="FF0000"/>
                </a:solidFill>
              </a:rPr>
              <a:t> </a:t>
            </a:r>
            <a:r>
              <a:rPr lang="nb-NO" sz="1600" dirty="0" smtClean="0">
                <a:solidFill>
                  <a:srgbClr val="FF0000"/>
                </a:solidFill>
              </a:rPr>
              <a:t>AB:AB:AB:AB:AB:AB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9715930" y="278878"/>
            <a:ext cx="2642269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 smtClean="0"/>
              <a:t>Internet</a:t>
            </a:r>
          </a:p>
          <a:p>
            <a:r>
              <a:rPr lang="nb-NO" sz="1600" b="1" dirty="0" smtClean="0">
                <a:solidFill>
                  <a:schemeClr val="accent6"/>
                </a:solidFill>
              </a:rPr>
              <a:t>IP -- </a:t>
            </a:r>
            <a:r>
              <a:rPr lang="nb-NO" sz="1600" dirty="0" smtClean="0">
                <a:solidFill>
                  <a:schemeClr val="accent6"/>
                </a:solidFill>
              </a:rPr>
              <a:t>192.168.14.1</a:t>
            </a:r>
          </a:p>
          <a:p>
            <a:r>
              <a:rPr lang="nb-NO" sz="1600" b="1" dirty="0" smtClean="0">
                <a:solidFill>
                  <a:schemeClr val="accent6"/>
                </a:solidFill>
              </a:rPr>
              <a:t>MAC </a:t>
            </a:r>
            <a:r>
              <a:rPr lang="mr-IN" sz="1600" b="1" dirty="0" smtClean="0">
                <a:solidFill>
                  <a:schemeClr val="accent6"/>
                </a:solidFill>
              </a:rPr>
              <a:t>–</a:t>
            </a:r>
            <a:r>
              <a:rPr lang="nb-NO" sz="1600" b="1" dirty="0" smtClean="0">
                <a:solidFill>
                  <a:schemeClr val="accent6"/>
                </a:solidFill>
              </a:rPr>
              <a:t> </a:t>
            </a:r>
            <a:r>
              <a:rPr lang="nb-NO" sz="1600" dirty="0" smtClean="0">
                <a:solidFill>
                  <a:schemeClr val="accent6"/>
                </a:solidFill>
              </a:rPr>
              <a:t>BA:BA:BA:BA:BA:BA</a:t>
            </a: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41942" y="2414320"/>
            <a:ext cx="3011106" cy="1609756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4657651" y="839289"/>
            <a:ext cx="2685379" cy="1908215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u="sng" dirty="0" smtClean="0"/>
              <a:t>Proxy (2 Arm)</a:t>
            </a:r>
          </a:p>
          <a:p>
            <a:r>
              <a:rPr lang="nb-NO" sz="1600" b="1" dirty="0" smtClean="0">
                <a:solidFill>
                  <a:srgbClr val="FF0000"/>
                </a:solidFill>
              </a:rPr>
              <a:t>VIP </a:t>
            </a:r>
            <a:r>
              <a:rPr lang="mr-IN" sz="1600" b="1" dirty="0" smtClean="0">
                <a:solidFill>
                  <a:srgbClr val="FF0000"/>
                </a:solidFill>
              </a:rPr>
              <a:t>–</a:t>
            </a:r>
            <a:r>
              <a:rPr lang="nb-NO" sz="1600" b="1" dirty="0" smtClean="0">
                <a:solidFill>
                  <a:srgbClr val="FF0000"/>
                </a:solidFill>
              </a:rPr>
              <a:t> </a:t>
            </a:r>
            <a:r>
              <a:rPr lang="nb-NO" sz="1600" dirty="0" smtClean="0">
                <a:solidFill>
                  <a:srgbClr val="FF0000"/>
                </a:solidFill>
              </a:rPr>
              <a:t>192.168.</a:t>
            </a:r>
            <a:r>
              <a:rPr lang="nb-NO" sz="1600" b="1" dirty="0" smtClean="0">
                <a:solidFill>
                  <a:srgbClr val="FF0000"/>
                </a:solidFill>
              </a:rPr>
              <a:t>13</a:t>
            </a:r>
            <a:r>
              <a:rPr lang="nb-NO" sz="1600" dirty="0" smtClean="0">
                <a:solidFill>
                  <a:srgbClr val="FF0000"/>
                </a:solidFill>
              </a:rPr>
              <a:t>.10</a:t>
            </a:r>
            <a:endParaRPr lang="nb-NO" sz="1600" b="1" dirty="0" smtClean="0">
              <a:solidFill>
                <a:srgbClr val="FF0000"/>
              </a:solidFill>
            </a:endParaRPr>
          </a:p>
          <a:p>
            <a:r>
              <a:rPr lang="nb-NO" sz="1600" b="1" dirty="0" smtClean="0">
                <a:solidFill>
                  <a:srgbClr val="FF0000"/>
                </a:solidFill>
              </a:rPr>
              <a:t>MAC </a:t>
            </a:r>
            <a:r>
              <a:rPr lang="mr-IN" sz="1600" b="1" dirty="0" smtClean="0">
                <a:solidFill>
                  <a:srgbClr val="FF0000"/>
                </a:solidFill>
              </a:rPr>
              <a:t>–</a:t>
            </a:r>
            <a:r>
              <a:rPr lang="nb-NO" sz="1600" b="1" dirty="0" smtClean="0">
                <a:solidFill>
                  <a:srgbClr val="FF0000"/>
                </a:solidFill>
              </a:rPr>
              <a:t> </a:t>
            </a:r>
            <a:r>
              <a:rPr lang="nb-NO" sz="1600" dirty="0" smtClean="0">
                <a:solidFill>
                  <a:srgbClr val="FF0000"/>
                </a:solidFill>
              </a:rPr>
              <a:t>AA:AA:AA:AA:AA:AA</a:t>
            </a:r>
          </a:p>
          <a:p>
            <a:r>
              <a:rPr lang="nb-NO" sz="1600" b="1" dirty="0" smtClean="0">
                <a:solidFill>
                  <a:schemeClr val="accent6"/>
                </a:solidFill>
              </a:rPr>
              <a:t>SNIP </a:t>
            </a:r>
            <a:r>
              <a:rPr lang="mr-IN" sz="1600" b="1" dirty="0" smtClean="0">
                <a:solidFill>
                  <a:schemeClr val="accent6"/>
                </a:solidFill>
              </a:rPr>
              <a:t>–</a:t>
            </a:r>
            <a:r>
              <a:rPr lang="nb-NO" sz="1600" b="1" dirty="0" smtClean="0">
                <a:solidFill>
                  <a:schemeClr val="accent6"/>
                </a:solidFill>
              </a:rPr>
              <a:t> </a:t>
            </a:r>
            <a:r>
              <a:rPr lang="nb-NO" sz="1600" dirty="0" smtClean="0">
                <a:solidFill>
                  <a:schemeClr val="accent6"/>
                </a:solidFill>
              </a:rPr>
              <a:t>192.168.</a:t>
            </a:r>
            <a:r>
              <a:rPr lang="nb-NO" sz="1600" b="1" dirty="0" smtClean="0">
                <a:solidFill>
                  <a:schemeClr val="accent6"/>
                </a:solidFill>
              </a:rPr>
              <a:t>14</a:t>
            </a:r>
            <a:r>
              <a:rPr lang="nb-NO" sz="1600" dirty="0" smtClean="0">
                <a:solidFill>
                  <a:schemeClr val="accent6"/>
                </a:solidFill>
              </a:rPr>
              <a:t>.10</a:t>
            </a:r>
          </a:p>
          <a:p>
            <a:r>
              <a:rPr lang="nb-NO" sz="1600" b="1" dirty="0" smtClean="0">
                <a:solidFill>
                  <a:schemeClr val="accent6"/>
                </a:solidFill>
              </a:rPr>
              <a:t>MAC </a:t>
            </a:r>
            <a:r>
              <a:rPr lang="mr-IN" sz="1600" b="1" dirty="0" smtClean="0">
                <a:solidFill>
                  <a:schemeClr val="accent6"/>
                </a:solidFill>
              </a:rPr>
              <a:t>–</a:t>
            </a:r>
            <a:r>
              <a:rPr lang="nb-NO" sz="1600" b="1" dirty="0" smtClean="0">
                <a:solidFill>
                  <a:schemeClr val="accent6"/>
                </a:solidFill>
              </a:rPr>
              <a:t> </a:t>
            </a:r>
            <a:r>
              <a:rPr lang="nb-NO" sz="1600" dirty="0" smtClean="0">
                <a:solidFill>
                  <a:schemeClr val="accent6"/>
                </a:solidFill>
              </a:rPr>
              <a:t>BB:BB:BB:BB:BB:BB</a:t>
            </a:r>
          </a:p>
          <a:p>
            <a:r>
              <a:rPr lang="nb-NO" sz="1600" b="1" dirty="0" err="1" smtClean="0"/>
              <a:t>Default</a:t>
            </a:r>
            <a:r>
              <a:rPr lang="nb-NO" sz="1600" b="1" dirty="0" smtClean="0"/>
              <a:t> </a:t>
            </a:r>
            <a:r>
              <a:rPr lang="nb-NO" sz="1600" b="1" dirty="0" err="1" smtClean="0"/>
              <a:t>Route</a:t>
            </a:r>
            <a:r>
              <a:rPr lang="nb-NO" sz="1600" b="1" dirty="0" smtClean="0"/>
              <a:t> </a:t>
            </a:r>
            <a:r>
              <a:rPr lang="mr-IN" sz="1600" b="1" dirty="0" smtClean="0"/>
              <a:t>–</a:t>
            </a:r>
            <a:r>
              <a:rPr lang="nb-NO" sz="1600" b="1" dirty="0" smtClean="0"/>
              <a:t> </a:t>
            </a:r>
            <a:r>
              <a:rPr lang="en-US" sz="1600" dirty="0" smtClean="0"/>
              <a:t>192.168.14.1</a:t>
            </a:r>
            <a:endParaRPr lang="en-US" sz="1600" dirty="0" smtClean="0"/>
          </a:p>
          <a:p>
            <a:endParaRPr lang="en-US" sz="1600" b="1" dirty="0">
              <a:solidFill>
                <a:schemeClr val="accent6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705104" y="29054"/>
            <a:ext cx="8484782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0" b="1" smtClean="0"/>
              <a:t>Reverse Proxy</a:t>
            </a:r>
            <a:endParaRPr lang="en-US" sz="4500" b="1" dirty="0">
              <a:solidFill>
                <a:schemeClr val="accent6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096050" y="3906033"/>
            <a:ext cx="619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eth2</a:t>
            </a:r>
            <a:endParaRPr lang="en-US" b="1" dirty="0"/>
          </a:p>
        </p:txBody>
      </p:sp>
      <p:sp>
        <p:nvSpPr>
          <p:cNvPr id="32" name="TextBox 31"/>
          <p:cNvSpPr txBox="1"/>
          <p:nvPr/>
        </p:nvSpPr>
        <p:spPr>
          <a:xfrm>
            <a:off x="5210892" y="3906365"/>
            <a:ext cx="614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eth1</a:t>
            </a:r>
            <a:endParaRPr lang="en-US" b="1" dirty="0"/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 rotWithShape="1">
          <a:blip r:embed="rId3"/>
          <a:srcRect l="19473" r="19538"/>
          <a:stretch/>
        </p:blipFill>
        <p:spPr>
          <a:xfrm>
            <a:off x="4905734" y="3972726"/>
            <a:ext cx="351071" cy="575625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5400" y="3922816"/>
            <a:ext cx="711363" cy="711363"/>
          </a:xfrm>
          <a:prstGeom prst="rect">
            <a:avLst/>
          </a:prstGeom>
        </p:spPr>
      </p:pic>
      <p:sp>
        <p:nvSpPr>
          <p:cNvPr id="3" name="Cloud 2"/>
          <p:cNvSpPr/>
          <p:nvPr/>
        </p:nvSpPr>
        <p:spPr>
          <a:xfrm>
            <a:off x="5481412" y="4506253"/>
            <a:ext cx="955472" cy="771722"/>
          </a:xfrm>
          <a:prstGeom prst="cloud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Air Gap</a:t>
            </a: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10" name="Straight Connector 9"/>
          <p:cNvCxnSpPr>
            <a:endCxn id="38" idx="2"/>
          </p:cNvCxnSpPr>
          <p:nvPr/>
        </p:nvCxnSpPr>
        <p:spPr>
          <a:xfrm flipV="1">
            <a:off x="7229475" y="1758008"/>
            <a:ext cx="899457" cy="77088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7135127" y="1419454"/>
            <a:ext cx="19876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b-NO" sz="1600" b="1" dirty="0" smtClean="0"/>
              <a:t>NSIP </a:t>
            </a:r>
            <a:r>
              <a:rPr lang="mr-IN" sz="1600" b="1" dirty="0" smtClean="0"/>
              <a:t>–</a:t>
            </a:r>
            <a:r>
              <a:rPr lang="nb-NO" sz="1600" b="1" dirty="0" smtClean="0"/>
              <a:t> </a:t>
            </a:r>
            <a:r>
              <a:rPr lang="nb-NO" sz="1600" b="1" dirty="0" smtClean="0"/>
              <a:t>192.168.15.10</a:t>
            </a:r>
            <a:endParaRPr lang="nb-NO" sz="1600" b="1" dirty="0" smtClean="0"/>
          </a:p>
        </p:txBody>
      </p:sp>
      <p:sp>
        <p:nvSpPr>
          <p:cNvPr id="42" name="TextBox 41"/>
          <p:cNvSpPr txBox="1"/>
          <p:nvPr/>
        </p:nvSpPr>
        <p:spPr>
          <a:xfrm>
            <a:off x="7995521" y="1758008"/>
            <a:ext cx="619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eth0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033209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701208" y="1083421"/>
            <a:ext cx="848478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0" b="1" dirty="0" smtClean="0"/>
              <a:t>Advanced Networking</a:t>
            </a:r>
          </a:p>
          <a:p>
            <a:endParaRPr lang="en-US" sz="4500" b="1" dirty="0">
              <a:solidFill>
                <a:schemeClr val="accent6"/>
              </a:solidFill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0949" y="2373125"/>
            <a:ext cx="1969977" cy="1969977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3413" y="3072476"/>
            <a:ext cx="3397841" cy="1816507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513020" y="4888983"/>
            <a:ext cx="245316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/>
              <a:t>Basic Switch</a:t>
            </a:r>
            <a:endParaRPr lang="en-US" sz="4000" dirty="0">
              <a:solidFill>
                <a:schemeClr val="accent6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804847" y="4773657"/>
            <a:ext cx="181462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/>
              <a:t>Router Firewall</a:t>
            </a:r>
          </a:p>
          <a:p>
            <a:endParaRPr lang="en-US" sz="4000" dirty="0">
              <a:solidFill>
                <a:schemeClr val="accent6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525022" y="5046767"/>
            <a:ext cx="181462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/>
              <a:t>Reverse Proxy</a:t>
            </a:r>
            <a:endParaRPr lang="en-US" sz="4000" dirty="0">
              <a:solidFill>
                <a:schemeClr val="accent6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7728" y="2483472"/>
            <a:ext cx="1351741" cy="135174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5"/>
          <a:srcRect t="50818" b="13114"/>
          <a:stretch/>
        </p:blipFill>
        <p:spPr>
          <a:xfrm>
            <a:off x="959694" y="3489643"/>
            <a:ext cx="1916189" cy="691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430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3490</TotalTime>
  <Words>1023</Words>
  <Application>Microsoft Macintosh PowerPoint</Application>
  <PresentationFormat>Widescreen</PresentationFormat>
  <Paragraphs>404</Paragraphs>
  <Slides>11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Calibri</vt:lpstr>
      <vt:lpstr>Calibri Light</vt:lpstr>
      <vt:lpstr>Inconsolata Medium</vt:lpstr>
      <vt:lpstr>Mangal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Mayank Tahilramani</dc:creator>
  <cp:lastModifiedBy>Mayank Tahilramani</cp:lastModifiedBy>
  <cp:revision>146</cp:revision>
  <dcterms:created xsi:type="dcterms:W3CDTF">2017-11-04T04:59:59Z</dcterms:created>
  <dcterms:modified xsi:type="dcterms:W3CDTF">2017-11-07T21:25:09Z</dcterms:modified>
</cp:coreProperties>
</file>